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9"/>
  </p:notesMasterIdLst>
  <p:sldIdLst>
    <p:sldId id="301" r:id="rId2"/>
    <p:sldId id="527" r:id="rId3"/>
    <p:sldId id="323" r:id="rId4"/>
    <p:sldId id="305" r:id="rId5"/>
    <p:sldId id="306" r:id="rId6"/>
    <p:sldId id="492" r:id="rId7"/>
    <p:sldId id="307" r:id="rId8"/>
    <p:sldId id="474" r:id="rId9"/>
    <p:sldId id="308" r:id="rId10"/>
    <p:sldId id="459" r:id="rId11"/>
    <p:sldId id="528" r:id="rId12"/>
    <p:sldId id="461" r:id="rId13"/>
    <p:sldId id="462" r:id="rId14"/>
    <p:sldId id="463" r:id="rId15"/>
    <p:sldId id="464" r:id="rId16"/>
    <p:sldId id="494" r:id="rId17"/>
    <p:sldId id="465" r:id="rId18"/>
    <p:sldId id="466" r:id="rId19"/>
    <p:sldId id="496" r:id="rId20"/>
    <p:sldId id="469" r:id="rId21"/>
    <p:sldId id="470" r:id="rId22"/>
    <p:sldId id="467" r:id="rId23"/>
    <p:sldId id="442" r:id="rId24"/>
    <p:sldId id="443" r:id="rId25"/>
    <p:sldId id="444" r:id="rId26"/>
    <p:sldId id="529" r:id="rId27"/>
    <p:sldId id="422" r:id="rId28"/>
    <p:sldId id="423" r:id="rId29"/>
    <p:sldId id="424" r:id="rId30"/>
    <p:sldId id="478" r:id="rId31"/>
    <p:sldId id="483" r:id="rId32"/>
    <p:sldId id="367" r:id="rId33"/>
    <p:sldId id="495" r:id="rId34"/>
    <p:sldId id="371" r:id="rId35"/>
    <p:sldId id="497" r:id="rId36"/>
    <p:sldId id="512" r:id="rId37"/>
    <p:sldId id="418" r:id="rId38"/>
    <p:sldId id="378" r:id="rId39"/>
    <p:sldId id="379" r:id="rId40"/>
    <p:sldId id="380" r:id="rId41"/>
    <p:sldId id="381" r:id="rId42"/>
    <p:sldId id="382" r:id="rId43"/>
    <p:sldId id="383" r:id="rId44"/>
    <p:sldId id="384" r:id="rId45"/>
    <p:sldId id="385" r:id="rId46"/>
    <p:sldId id="386" r:id="rId47"/>
    <p:sldId id="387" r:id="rId48"/>
    <p:sldId id="388" r:id="rId49"/>
    <p:sldId id="521" r:id="rId50"/>
    <p:sldId id="419" r:id="rId51"/>
    <p:sldId id="420" r:id="rId52"/>
    <p:sldId id="421" r:id="rId53"/>
    <p:sldId id="476" r:id="rId54"/>
    <p:sldId id="522" r:id="rId55"/>
    <p:sldId id="479" r:id="rId56"/>
    <p:sldId id="481" r:id="rId57"/>
    <p:sldId id="480" r:id="rId58"/>
    <p:sldId id="482" r:id="rId59"/>
    <p:sldId id="372" r:id="rId60"/>
    <p:sldId id="373" r:id="rId61"/>
    <p:sldId id="375" r:id="rId62"/>
    <p:sldId id="376" r:id="rId63"/>
    <p:sldId id="377" r:id="rId64"/>
    <p:sldId id="498" r:id="rId65"/>
    <p:sldId id="530" r:id="rId66"/>
    <p:sldId id="431" r:id="rId67"/>
    <p:sldId id="432" r:id="rId68"/>
    <p:sldId id="433" r:id="rId69"/>
    <p:sldId id="434" r:id="rId70"/>
    <p:sldId id="435" r:id="rId71"/>
    <p:sldId id="436" r:id="rId72"/>
    <p:sldId id="437" r:id="rId73"/>
    <p:sldId id="438" r:id="rId74"/>
    <p:sldId id="439" r:id="rId75"/>
    <p:sldId id="440" r:id="rId76"/>
    <p:sldId id="441" r:id="rId77"/>
    <p:sldId id="523" r:id="rId78"/>
    <p:sldId id="445" r:id="rId79"/>
    <p:sldId id="446" r:id="rId80"/>
    <p:sldId id="524" r:id="rId81"/>
    <p:sldId id="447" r:id="rId82"/>
    <p:sldId id="477" r:id="rId83"/>
    <p:sldId id="448" r:id="rId84"/>
    <p:sldId id="449" r:id="rId85"/>
    <p:sldId id="450" r:id="rId86"/>
    <p:sldId id="451" r:id="rId87"/>
    <p:sldId id="452" r:id="rId88"/>
    <p:sldId id="453" r:id="rId89"/>
    <p:sldId id="417" r:id="rId90"/>
    <p:sldId id="493" r:id="rId91"/>
    <p:sldId id="531" r:id="rId92"/>
    <p:sldId id="525" r:id="rId93"/>
    <p:sldId id="399" r:id="rId94"/>
    <p:sldId id="458" r:id="rId95"/>
    <p:sldId id="400" r:id="rId96"/>
    <p:sldId id="401" r:id="rId97"/>
    <p:sldId id="486" r:id="rId98"/>
    <p:sldId id="487" r:id="rId99"/>
    <p:sldId id="488" r:id="rId100"/>
    <p:sldId id="489" r:id="rId101"/>
    <p:sldId id="490" r:id="rId102"/>
    <p:sldId id="485" r:id="rId103"/>
    <p:sldId id="402" r:id="rId104"/>
    <p:sldId id="403" r:id="rId105"/>
    <p:sldId id="404" r:id="rId106"/>
    <p:sldId id="405" r:id="rId107"/>
    <p:sldId id="406" r:id="rId108"/>
    <p:sldId id="407" r:id="rId109"/>
    <p:sldId id="408" r:id="rId110"/>
    <p:sldId id="409" r:id="rId111"/>
    <p:sldId id="410" r:id="rId112"/>
    <p:sldId id="411" r:id="rId113"/>
    <p:sldId id="484" r:id="rId114"/>
    <p:sldId id="526" r:id="rId115"/>
    <p:sldId id="471" r:id="rId116"/>
    <p:sldId id="473" r:id="rId117"/>
    <p:sldId id="472"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9" autoAdjust="0"/>
    <p:restoredTop sz="94814" autoAdjust="0"/>
  </p:normalViewPr>
  <p:slideViewPr>
    <p:cSldViewPr snapToGrid="0">
      <p:cViewPr varScale="1">
        <p:scale>
          <a:sx n="72" d="100"/>
          <a:sy n="72" d="100"/>
        </p:scale>
        <p:origin x="108"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a:t>
            </a:fld>
            <a:endParaRPr lang="en-US"/>
          </a:p>
        </p:txBody>
      </p:sp>
    </p:spTree>
    <p:extLst>
      <p:ext uri="{BB962C8B-B14F-4D97-AF65-F5344CB8AC3E}">
        <p14:creationId xmlns:p14="http://schemas.microsoft.com/office/powerpoint/2010/main" val="3826725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33</a:t>
            </a:fld>
            <a:endParaRPr lang="en-US"/>
          </a:p>
        </p:txBody>
      </p:sp>
    </p:spTree>
    <p:extLst>
      <p:ext uri="{BB962C8B-B14F-4D97-AF65-F5344CB8AC3E}">
        <p14:creationId xmlns:p14="http://schemas.microsoft.com/office/powerpoint/2010/main" val="2080944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36</a:t>
            </a:fld>
            <a:endParaRPr lang="en-US"/>
          </a:p>
        </p:txBody>
      </p:sp>
    </p:spTree>
    <p:extLst>
      <p:ext uri="{BB962C8B-B14F-4D97-AF65-F5344CB8AC3E}">
        <p14:creationId xmlns:p14="http://schemas.microsoft.com/office/powerpoint/2010/main" val="2421898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49</a:t>
            </a:fld>
            <a:endParaRPr lang="en-US"/>
          </a:p>
        </p:txBody>
      </p:sp>
    </p:spTree>
    <p:extLst>
      <p:ext uri="{BB962C8B-B14F-4D97-AF65-F5344CB8AC3E}">
        <p14:creationId xmlns:p14="http://schemas.microsoft.com/office/powerpoint/2010/main" val="3493662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54</a:t>
            </a:fld>
            <a:endParaRPr lang="en-US"/>
          </a:p>
        </p:txBody>
      </p:sp>
    </p:spTree>
    <p:extLst>
      <p:ext uri="{BB962C8B-B14F-4D97-AF65-F5344CB8AC3E}">
        <p14:creationId xmlns:p14="http://schemas.microsoft.com/office/powerpoint/2010/main" val="2029707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private </a:t>
            </a:r>
            <a:r>
              <a:rPr lang="en-US" dirty="0" err="1"/>
              <a:t>ip</a:t>
            </a:r>
            <a:r>
              <a:rPr lang="en-US" dirty="0"/>
              <a:t> address for AWS Glue to access S3 data without exposing to the public</a:t>
            </a:r>
          </a:p>
        </p:txBody>
      </p:sp>
      <p:sp>
        <p:nvSpPr>
          <p:cNvPr id="4" name="Slide Number Placeholder 3"/>
          <p:cNvSpPr>
            <a:spLocks noGrp="1"/>
          </p:cNvSpPr>
          <p:nvPr>
            <p:ph type="sldNum" sz="quarter" idx="10"/>
          </p:nvPr>
        </p:nvSpPr>
        <p:spPr/>
        <p:txBody>
          <a:bodyPr/>
          <a:lstStyle/>
          <a:p>
            <a:fld id="{DC1FB0F6-3E2E-43E7-86F7-EE928AF881A6}" type="slidenum">
              <a:rPr lang="en-US" smtClean="0"/>
              <a:t>55</a:t>
            </a:fld>
            <a:endParaRPr lang="en-US"/>
          </a:p>
        </p:txBody>
      </p:sp>
    </p:spTree>
    <p:extLst>
      <p:ext uri="{BB962C8B-B14F-4D97-AF65-F5344CB8AC3E}">
        <p14:creationId xmlns:p14="http://schemas.microsoft.com/office/powerpoint/2010/main" val="2180252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begin, we need to setup a connection to Redshift with Glue.</a:t>
            </a:r>
            <a:r>
              <a:rPr lang="en-US" dirty="0"/>
              <a:t> Reminder Redshift is a </a:t>
            </a:r>
            <a:r>
              <a:rPr lang="en-US" dirty="0" err="1"/>
              <a:t>datawarehouse</a:t>
            </a:r>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59</a:t>
            </a:fld>
            <a:endParaRPr lang="en-US"/>
          </a:p>
        </p:txBody>
      </p:sp>
    </p:spTree>
    <p:extLst>
      <p:ext uri="{BB962C8B-B14F-4D97-AF65-F5344CB8AC3E}">
        <p14:creationId xmlns:p14="http://schemas.microsoft.com/office/powerpoint/2010/main" val="2480757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65</a:t>
            </a:fld>
            <a:endParaRPr lang="en-US"/>
          </a:p>
        </p:txBody>
      </p:sp>
    </p:spTree>
    <p:extLst>
      <p:ext uri="{BB962C8B-B14F-4D97-AF65-F5344CB8AC3E}">
        <p14:creationId xmlns:p14="http://schemas.microsoft.com/office/powerpoint/2010/main" val="3667168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Timeout set to about 2 days initially</a:t>
            </a:r>
          </a:p>
        </p:txBody>
      </p:sp>
      <p:sp>
        <p:nvSpPr>
          <p:cNvPr id="4" name="Slide Number Placeholder 3"/>
          <p:cNvSpPr>
            <a:spLocks noGrp="1"/>
          </p:cNvSpPr>
          <p:nvPr>
            <p:ph type="sldNum" sz="quarter" idx="10"/>
          </p:nvPr>
        </p:nvSpPr>
        <p:spPr/>
        <p:txBody>
          <a:bodyPr/>
          <a:lstStyle/>
          <a:p>
            <a:fld id="{DC1FB0F6-3E2E-43E7-86F7-EE928AF881A6}" type="slidenum">
              <a:rPr lang="en-US" smtClean="0"/>
              <a:t>68</a:t>
            </a:fld>
            <a:endParaRPr lang="en-US"/>
          </a:p>
        </p:txBody>
      </p:sp>
    </p:spTree>
    <p:extLst>
      <p:ext uri="{BB962C8B-B14F-4D97-AF65-F5344CB8AC3E}">
        <p14:creationId xmlns:p14="http://schemas.microsoft.com/office/powerpoint/2010/main" val="3300803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Redshift connection setup before</a:t>
            </a:r>
          </a:p>
        </p:txBody>
      </p:sp>
      <p:sp>
        <p:nvSpPr>
          <p:cNvPr id="4" name="Slide Number Placeholder 3"/>
          <p:cNvSpPr>
            <a:spLocks noGrp="1"/>
          </p:cNvSpPr>
          <p:nvPr>
            <p:ph type="sldNum" sz="quarter" idx="10"/>
          </p:nvPr>
        </p:nvSpPr>
        <p:spPr/>
        <p:txBody>
          <a:bodyPr/>
          <a:lstStyle/>
          <a:p>
            <a:fld id="{DC1FB0F6-3E2E-43E7-86F7-EE928AF881A6}" type="slidenum">
              <a:rPr lang="en-US" smtClean="0"/>
              <a:t>69</a:t>
            </a:fld>
            <a:endParaRPr lang="en-US"/>
          </a:p>
        </p:txBody>
      </p:sp>
    </p:spTree>
    <p:extLst>
      <p:ext uri="{BB962C8B-B14F-4D97-AF65-F5344CB8AC3E}">
        <p14:creationId xmlns:p14="http://schemas.microsoft.com/office/powerpoint/2010/main" val="861378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code all comes pre-generated with the “empty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Glue uses </a:t>
            </a:r>
            <a:r>
              <a:rPr lang="en-US" dirty="0" err="1"/>
              <a:t>PySpark</a:t>
            </a:r>
            <a:r>
              <a:rPr lang="en-US" dirty="0"/>
              <a:t> which is python for Apache Spark. Spark is an analytics engine for large scale data processing.</a:t>
            </a:r>
          </a:p>
        </p:txBody>
      </p:sp>
      <p:sp>
        <p:nvSpPr>
          <p:cNvPr id="4" name="Slide Number Placeholder 3"/>
          <p:cNvSpPr>
            <a:spLocks noGrp="1"/>
          </p:cNvSpPr>
          <p:nvPr>
            <p:ph type="sldNum" sz="quarter" idx="10"/>
          </p:nvPr>
        </p:nvSpPr>
        <p:spPr/>
        <p:txBody>
          <a:bodyPr/>
          <a:lstStyle/>
          <a:p>
            <a:fld id="{DC1FB0F6-3E2E-43E7-86F7-EE928AF881A6}" type="slidenum">
              <a:rPr lang="en-US" smtClean="0"/>
              <a:t>71</a:t>
            </a:fld>
            <a:endParaRPr lang="en-US"/>
          </a:p>
        </p:txBody>
      </p:sp>
    </p:spTree>
    <p:extLst>
      <p:ext uri="{BB962C8B-B14F-4D97-AF65-F5344CB8AC3E}">
        <p14:creationId xmlns:p14="http://schemas.microsoft.com/office/powerpoint/2010/main" val="872364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a:t>
            </a:fld>
            <a:endParaRPr lang="en-US"/>
          </a:p>
        </p:txBody>
      </p:sp>
    </p:spTree>
    <p:extLst>
      <p:ext uri="{BB962C8B-B14F-4D97-AF65-F5344CB8AC3E}">
        <p14:creationId xmlns:p14="http://schemas.microsoft.com/office/powerpoint/2010/main" val="452238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72</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Frame is Glue’s version of a table. It is designed to work with Spark’s Data Frame, which is Spark’s version of a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73</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Glue Dynamic Frame, </a:t>
            </a:r>
            <a:r>
              <a:rPr lang="en-US" dirty="0" err="1"/>
              <a:t>Pyspark</a:t>
            </a:r>
            <a:r>
              <a:rPr lang="en-US" dirty="0"/>
              <a:t> Data Frame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Dynamic Frame is Glue’s version of a table. It is designed to work with Spark’s Data Frame, which is Spark’s version of a table.</a:t>
            </a:r>
          </a:p>
          <a:p>
            <a:endParaRPr lang="en-US" dirty="0"/>
          </a:p>
          <a:p>
            <a:r>
              <a:rPr lang="en-US" dirty="0"/>
              <a:t>Transformations: </a:t>
            </a:r>
          </a:p>
          <a:p>
            <a:r>
              <a:rPr lang="en-US" dirty="0"/>
              <a:t>“quarter” column is using a split to remove the year from the quarter column which initially has “quarter year”</a:t>
            </a:r>
          </a:p>
          <a:p>
            <a:endParaRPr lang="en-US" dirty="0"/>
          </a:p>
          <a:p>
            <a:r>
              <a:rPr lang="en-US" dirty="0"/>
              <a:t>Creating “profit“ column with a calculation of “revenue” multiplied with “</a:t>
            </a:r>
            <a:r>
              <a:rPr lang="en-US" dirty="0" err="1"/>
              <a:t>gross_margin</a:t>
            </a:r>
            <a:r>
              <a:rPr lang="en-US" dirty="0"/>
              <a:t>”</a:t>
            </a:r>
          </a:p>
          <a:p>
            <a:r>
              <a:rPr lang="en-US" dirty="0"/>
              <a:t>Creating “timestamp” column with current date</a:t>
            </a:r>
          </a:p>
        </p:txBody>
      </p:sp>
      <p:sp>
        <p:nvSpPr>
          <p:cNvPr id="4" name="Slide Number Placeholder 3"/>
          <p:cNvSpPr>
            <a:spLocks noGrp="1"/>
          </p:cNvSpPr>
          <p:nvPr>
            <p:ph type="sldNum" sz="quarter" idx="10"/>
          </p:nvPr>
        </p:nvSpPr>
        <p:spPr/>
        <p:txBody>
          <a:bodyPr/>
          <a:lstStyle/>
          <a:p>
            <a:fld id="{DC1FB0F6-3E2E-43E7-86F7-EE928AF881A6}" type="slidenum">
              <a:rPr lang="en-US" smtClean="0"/>
              <a:t>74</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out AWS Glue Data in the Dynamic Frame to columns in Redshift</a:t>
            </a:r>
          </a:p>
          <a:p>
            <a:r>
              <a:rPr lang="en-US" dirty="0"/>
              <a:t>Column name and type in Glue maps out to what column name and type will be in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75</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datasink</a:t>
            </a:r>
            <a:r>
              <a:rPr lang="en-US" dirty="0"/>
              <a:t> to connect with Redshift and load the data</a:t>
            </a:r>
          </a:p>
          <a:p>
            <a:r>
              <a:rPr lang="en-US" dirty="0"/>
              <a:t>Using parameters set from before to connect to the correct Redshift database, schema and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76</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77</a:t>
            </a:fld>
            <a:endParaRPr lang="en-US"/>
          </a:p>
        </p:txBody>
      </p:sp>
    </p:spTree>
    <p:extLst>
      <p:ext uri="{BB962C8B-B14F-4D97-AF65-F5344CB8AC3E}">
        <p14:creationId xmlns:p14="http://schemas.microsoft.com/office/powerpoint/2010/main" val="3502844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80</a:t>
            </a:fld>
            <a:endParaRPr lang="en-US"/>
          </a:p>
        </p:txBody>
      </p:sp>
    </p:spTree>
    <p:extLst>
      <p:ext uri="{BB962C8B-B14F-4D97-AF65-F5344CB8AC3E}">
        <p14:creationId xmlns:p14="http://schemas.microsoft.com/office/powerpoint/2010/main" val="914237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92</a:t>
            </a:fld>
            <a:endParaRPr lang="en-US"/>
          </a:p>
        </p:txBody>
      </p:sp>
    </p:spTree>
    <p:extLst>
      <p:ext uri="{BB962C8B-B14F-4D97-AF65-F5344CB8AC3E}">
        <p14:creationId xmlns:p14="http://schemas.microsoft.com/office/powerpoint/2010/main" val="6126008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99</a:t>
            </a:fld>
            <a:endParaRPr lang="en-US"/>
          </a:p>
        </p:txBody>
      </p:sp>
    </p:spTree>
    <p:extLst>
      <p:ext uri="{BB962C8B-B14F-4D97-AF65-F5344CB8AC3E}">
        <p14:creationId xmlns:p14="http://schemas.microsoft.com/office/powerpoint/2010/main" val="14770546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114</a:t>
            </a:fld>
            <a:endParaRPr lang="en-US"/>
          </a:p>
        </p:txBody>
      </p:sp>
    </p:spTree>
    <p:extLst>
      <p:ext uri="{BB962C8B-B14F-4D97-AF65-F5344CB8AC3E}">
        <p14:creationId xmlns:p14="http://schemas.microsoft.com/office/powerpoint/2010/main" val="308688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t>
            </a:r>
            <a:r>
              <a:rPr lang="en-US" dirty="0" err="1"/>
              <a:t>gonna</a:t>
            </a:r>
            <a:r>
              <a:rPr lang="en-US" dirty="0"/>
              <a:t> talk through it, I'll give you time to do everything at the end </a:t>
            </a:r>
          </a:p>
        </p:txBody>
      </p:sp>
      <p:sp>
        <p:nvSpPr>
          <p:cNvPr id="4" name="Slide Number Placeholder 3"/>
          <p:cNvSpPr>
            <a:spLocks noGrp="1"/>
          </p:cNvSpPr>
          <p:nvPr>
            <p:ph type="sldNum" sz="quarter" idx="10"/>
          </p:nvPr>
        </p:nvSpPr>
        <p:spPr/>
        <p:txBody>
          <a:bodyPr/>
          <a:lstStyle/>
          <a:p>
            <a:fld id="{DC1FB0F6-3E2E-43E7-86F7-EE928AF881A6}" type="slidenum">
              <a:rPr lang="en-US" smtClean="0"/>
              <a:t>10</a:t>
            </a:fld>
            <a:endParaRPr lang="en-US"/>
          </a:p>
        </p:txBody>
      </p:sp>
    </p:spTree>
    <p:extLst>
      <p:ext uri="{BB962C8B-B14F-4D97-AF65-F5344CB8AC3E}">
        <p14:creationId xmlns:p14="http://schemas.microsoft.com/office/powerpoint/2010/main" val="3386689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11</a:t>
            </a:fld>
            <a:endParaRPr lang="en-US"/>
          </a:p>
        </p:txBody>
      </p:sp>
    </p:spTree>
    <p:extLst>
      <p:ext uri="{BB962C8B-B14F-4D97-AF65-F5344CB8AC3E}">
        <p14:creationId xmlns:p14="http://schemas.microsoft.com/office/powerpoint/2010/main" val="1510863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26</a:t>
            </a:fld>
            <a:endParaRPr lang="en-US"/>
          </a:p>
        </p:txBody>
      </p:sp>
    </p:spTree>
    <p:extLst>
      <p:ext uri="{BB962C8B-B14F-4D97-AF65-F5344CB8AC3E}">
        <p14:creationId xmlns:p14="http://schemas.microsoft.com/office/powerpoint/2010/main" val="1059507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32</a:t>
            </a:fld>
            <a:endParaRPr lang="en-US"/>
          </a:p>
        </p:txBody>
      </p:sp>
    </p:spTree>
    <p:extLst>
      <p:ext uri="{BB962C8B-B14F-4D97-AF65-F5344CB8AC3E}">
        <p14:creationId xmlns:p14="http://schemas.microsoft.com/office/powerpoint/2010/main" val="238131130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8/23/2018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8/23/2018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8/23/2018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8/23/2018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docs.aws.amazon.com/redshift/latest/mgmt/configure-jdbc-connection.html#download-jdbc-driver" TargetMode="External"/><Relationship Id="rId5" Type="http://schemas.openxmlformats.org/officeDocument/2006/relationships/hyperlink" Target="https://www.sql-workbench.eu/" TargetMode="External"/><Relationship Id="rId4" Type="http://schemas.openxmlformats.org/officeDocument/2006/relationships/hyperlink" Target="https://github.com/jackdsilverman/aws-glue-tutorial.git"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1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3.png"/><Relationship Id="rId3" Type="http://schemas.openxmlformats.org/officeDocument/2006/relationships/image" Target="../media/image37.PNG"/><Relationship Id="rId7" Type="http://schemas.openxmlformats.org/officeDocument/2006/relationships/image" Target="../media/image5.png"/><Relationship Id="rId12"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9.png"/><Relationship Id="rId5" Type="http://schemas.openxmlformats.org/officeDocument/2006/relationships/image" Target="../media/image11.jpe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7.png"/><Relationship Id="rId1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6.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68.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9.PNG"/><Relationship Id="rId4" Type="http://schemas.openxmlformats.org/officeDocument/2006/relationships/image" Target="../media/image88.PNG"/></Relationships>
</file>

<file path=ppt/slides/_rels/slide8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microsoft.com/office/2007/relationships/hdphoto" Target="../media/hdphoto2.wdp"/><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9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a:xfrm>
            <a:off x="1051560" y="1432223"/>
            <a:ext cx="9966960" cy="3035808"/>
          </a:xfrm>
        </p:spPr>
        <p:txBody>
          <a:bodyPr/>
          <a:lstStyle/>
          <a:p>
            <a:br>
              <a:rPr lang="en-US" dirty="0"/>
            </a:br>
            <a:r>
              <a:rPr lang="en-US" dirty="0"/>
              <a:t>Arts &amp; Crafts </a:t>
            </a:r>
            <a:br>
              <a:rPr lang="en-US" dirty="0"/>
            </a:br>
            <a:r>
              <a:rPr lang="en-US" dirty="0"/>
              <a:t>with AWS Glue</a:t>
            </a:r>
            <a:br>
              <a:rPr lang="en-US" dirty="0"/>
            </a:br>
            <a:r>
              <a:rPr lang="en-US" dirty="0"/>
              <a:t> </a:t>
            </a:r>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dirty="0"/>
          </a:p>
          <a:p>
            <a:r>
              <a:rPr lang="en-US" dirty="0"/>
              <a:t>ETL Workshop</a:t>
            </a:r>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3"/>
          <a:stretch>
            <a:fillRect/>
          </a:stretch>
        </p:blipFill>
        <p:spPr>
          <a:xfrm>
            <a:off x="10363200" y="490118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Setup AWS Account</a:t>
            </a:r>
          </a:p>
          <a:p>
            <a:pPr lvl="1"/>
            <a:r>
              <a:rPr lang="en-US" sz="2000" dirty="0"/>
              <a:t>Clone or save git repository </a:t>
            </a:r>
            <a:r>
              <a:rPr lang="en-US" sz="2000" dirty="0">
                <a:hlinkClick r:id="rId4"/>
              </a:rPr>
              <a:t>https://github.com/jackdsilverman/aws-glue-tutorial.git</a:t>
            </a:r>
            <a:endParaRPr lang="en-US" sz="2000" dirty="0"/>
          </a:p>
          <a:p>
            <a:pPr lvl="1"/>
            <a:r>
              <a:rPr lang="en-US" sz="2000" dirty="0"/>
              <a:t>download SQL Workbench/j </a:t>
            </a:r>
            <a:r>
              <a:rPr lang="en-US" sz="2000" dirty="0">
                <a:hlinkClick r:id="rId5"/>
              </a:rPr>
              <a:t>https://www.sql-workbench.eu/</a:t>
            </a:r>
            <a:endParaRPr lang="en-US" sz="2000" dirty="0"/>
          </a:p>
          <a:p>
            <a:pPr lvl="1"/>
            <a:r>
              <a:rPr lang="en-US" sz="2000" dirty="0"/>
              <a:t>download Redshift JDBC driver </a:t>
            </a:r>
            <a:r>
              <a:rPr lang="en-US" sz="2000" dirty="0">
                <a:hlinkClick r:id="rId6"/>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07392" y="2614218"/>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3553696" y="3939224"/>
            <a:ext cx="2990635" cy="118504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6997643-D341-4DB1-9C50-9CFE099680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53167" y="1162577"/>
            <a:ext cx="5132653" cy="5458265"/>
          </a:xfrm>
          <a:ln>
            <a:solidFill>
              <a:schemeClr val="tx1"/>
            </a:solidFill>
          </a:ln>
        </p:spPr>
      </p:pic>
      <p:cxnSp>
        <p:nvCxnSpPr>
          <p:cNvPr id="12" name="Straight Arrow Connector 11">
            <a:extLst>
              <a:ext uri="{FF2B5EF4-FFF2-40B4-BE49-F238E27FC236}">
                <a16:creationId xmlns:a16="http://schemas.microsoft.com/office/drawing/2014/main" id="{EC02C586-7632-4F5E-9F5E-716726B85CC8}"/>
              </a:ext>
            </a:extLst>
          </p:cNvPr>
          <p:cNvCxnSpPr>
            <a:cxnSpLocks/>
            <a:stCxn id="33" idx="3"/>
          </p:cNvCxnSpPr>
          <p:nvPr/>
        </p:nvCxnSpPr>
        <p:spPr>
          <a:xfrm flipV="1">
            <a:off x="3480022" y="3921345"/>
            <a:ext cx="2700061"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DB329D-3503-43E9-9A9C-B941F9536A1F}"/>
              </a:ext>
            </a:extLst>
          </p:cNvPr>
          <p:cNvCxnSpPr>
            <a:cxnSpLocks/>
            <a:stCxn id="27" idx="3"/>
          </p:cNvCxnSpPr>
          <p:nvPr/>
        </p:nvCxnSpPr>
        <p:spPr>
          <a:xfrm>
            <a:off x="3480022" y="3225917"/>
            <a:ext cx="2700061"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1068-0085-4DB0-AED3-A154246D4EB5}"/>
              </a:ext>
            </a:extLst>
          </p:cNvPr>
          <p:cNvCxnSpPr>
            <a:cxnSpLocks/>
            <a:stCxn id="25" idx="3"/>
          </p:cNvCxnSpPr>
          <p:nvPr/>
        </p:nvCxnSpPr>
        <p:spPr>
          <a:xfrm>
            <a:off x="4162097" y="2028019"/>
            <a:ext cx="2017986" cy="1266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31D979-4625-4301-94A9-C5A9EFDA634E}"/>
              </a:ext>
            </a:extLst>
          </p:cNvPr>
          <p:cNvSpPr txBox="1"/>
          <p:nvPr/>
        </p:nvSpPr>
        <p:spPr>
          <a:xfrm>
            <a:off x="435737" y="1797186"/>
            <a:ext cx="3726360" cy="461665"/>
          </a:xfrm>
          <a:prstGeom prst="rect">
            <a:avLst/>
          </a:prstGeom>
          <a:noFill/>
        </p:spPr>
        <p:txBody>
          <a:bodyPr wrap="square" rtlCol="0">
            <a:spAutoFit/>
          </a:bodyPr>
          <a:lstStyle/>
          <a:p>
            <a:r>
              <a:rPr lang="en-US" sz="2400" dirty="0">
                <a:solidFill>
                  <a:srgbClr val="FF0000"/>
                </a:solidFill>
              </a:rPr>
              <a:t>Give you data set a name</a:t>
            </a:r>
          </a:p>
        </p:txBody>
      </p:sp>
      <p:sp>
        <p:nvSpPr>
          <p:cNvPr id="27" name="TextBox 26">
            <a:extLst>
              <a:ext uri="{FF2B5EF4-FFF2-40B4-BE49-F238E27FC236}">
                <a16:creationId xmlns:a16="http://schemas.microsoft.com/office/drawing/2014/main" id="{5114ACE5-25AA-4B7B-BB43-F95CFC8E64DB}"/>
              </a:ext>
            </a:extLst>
          </p:cNvPr>
          <p:cNvSpPr txBox="1"/>
          <p:nvPr/>
        </p:nvSpPr>
        <p:spPr>
          <a:xfrm>
            <a:off x="435737" y="2625752"/>
            <a:ext cx="3044285"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31" name="Straight Arrow Connector 30">
            <a:extLst>
              <a:ext uri="{FF2B5EF4-FFF2-40B4-BE49-F238E27FC236}">
                <a16:creationId xmlns:a16="http://schemas.microsoft.com/office/drawing/2014/main" id="{4B12E9A4-7449-4D8F-9FB2-075623485EEC}"/>
              </a:ext>
            </a:extLst>
          </p:cNvPr>
          <p:cNvCxnSpPr>
            <a:cxnSpLocks/>
            <a:stCxn id="33" idx="3"/>
          </p:cNvCxnSpPr>
          <p:nvPr/>
        </p:nvCxnSpPr>
        <p:spPr>
          <a:xfrm flipV="1">
            <a:off x="3480022" y="4544071"/>
            <a:ext cx="2742103"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9ACFDC5-09B4-46BD-8C3D-A7CC1FAB4E81}"/>
              </a:ext>
            </a:extLst>
          </p:cNvPr>
          <p:cNvSpPr txBox="1"/>
          <p:nvPr/>
        </p:nvSpPr>
        <p:spPr>
          <a:xfrm>
            <a:off x="435737" y="4183610"/>
            <a:ext cx="3044285"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36" name="Straight Arrow Connector 35">
            <a:extLst>
              <a:ext uri="{FF2B5EF4-FFF2-40B4-BE49-F238E27FC236}">
                <a16:creationId xmlns:a16="http://schemas.microsoft.com/office/drawing/2014/main" id="{125AC2FD-ACE7-4A55-A4DB-2720CB422972}"/>
              </a:ext>
            </a:extLst>
          </p:cNvPr>
          <p:cNvCxnSpPr>
            <a:cxnSpLocks/>
            <a:stCxn id="33" idx="3"/>
          </p:cNvCxnSpPr>
          <p:nvPr/>
        </p:nvCxnSpPr>
        <p:spPr>
          <a:xfrm>
            <a:off x="3480022" y="4783775"/>
            <a:ext cx="2742103"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90355E-14D4-4845-A9DB-1C490350986B}"/>
              </a:ext>
            </a:extLst>
          </p:cNvPr>
          <p:cNvCxnSpPr>
            <a:cxnSpLocks/>
            <a:stCxn id="33" idx="3"/>
          </p:cNvCxnSpPr>
          <p:nvPr/>
        </p:nvCxnSpPr>
        <p:spPr>
          <a:xfrm>
            <a:off x="3480022" y="4783775"/>
            <a:ext cx="2742103"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08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P spid="3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a:ln>
            <a:solidFill>
              <a:schemeClr val="tx1"/>
            </a:solidFill>
          </a:ln>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3350289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Rectangle 27">
            <a:extLst>
              <a:ext uri="{FF2B5EF4-FFF2-40B4-BE49-F238E27FC236}">
                <a16:creationId xmlns:a16="http://schemas.microsoft.com/office/drawing/2014/main" id="{357A5DAF-C57B-450C-9D19-98F6BA6A4248}"/>
              </a:ext>
            </a:extLst>
          </p:cNvPr>
          <p:cNvSpPr/>
          <p:nvPr/>
        </p:nvSpPr>
        <p:spPr>
          <a:xfrm>
            <a:off x="6991351" y="2517441"/>
            <a:ext cx="947136" cy="10588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A105138-4C8E-4C63-AC9A-E4DDE16DF85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31" name="Connector: Elbow 30">
            <a:extLst>
              <a:ext uri="{FF2B5EF4-FFF2-40B4-BE49-F238E27FC236}">
                <a16:creationId xmlns:a16="http://schemas.microsoft.com/office/drawing/2014/main" id="{1503EA99-720B-4E40-8071-0A0DF628CCC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86E4CDE-145E-46C9-BA42-7961EA51DA9B}"/>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4" name="Picture 33">
            <a:extLst>
              <a:ext uri="{FF2B5EF4-FFF2-40B4-BE49-F238E27FC236}">
                <a16:creationId xmlns:a16="http://schemas.microsoft.com/office/drawing/2014/main" id="{14A9144F-3362-47CA-9C28-540C3F37599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36" name="TextBox 35">
            <a:extLst>
              <a:ext uri="{FF2B5EF4-FFF2-40B4-BE49-F238E27FC236}">
                <a16:creationId xmlns:a16="http://schemas.microsoft.com/office/drawing/2014/main" id="{A9814346-F22F-4F31-BB49-6DB6DEE8C377}"/>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05546022-D644-4B91-A3C4-81848F9517B0}"/>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07422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6800" y="2190564"/>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334582" y="1581307"/>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53211" y="2448018"/>
            <a:ext cx="1154096" cy="354423"/>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2089615" y="2149994"/>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1929583" y="1561022"/>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708146" y="4025491"/>
            <a:ext cx="1404767" cy="41990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750188" y="2258851"/>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272013" y="1615450"/>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8118259" y="4966153"/>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4483425"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4638170"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2" name="Rectangle 1">
            <a:extLst>
              <a:ext uri="{FF2B5EF4-FFF2-40B4-BE49-F238E27FC236}">
                <a16:creationId xmlns:a16="http://schemas.microsoft.com/office/drawing/2014/main" id="{92C9617F-E6C8-4783-8C1C-20712EE2BC8A}"/>
              </a:ext>
            </a:extLst>
          </p:cNvPr>
          <p:cNvSpPr/>
          <p:nvPr/>
        </p:nvSpPr>
        <p:spPr>
          <a:xfrm>
            <a:off x="4468384" y="3077121"/>
            <a:ext cx="4357082" cy="2391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587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812895" cy="4050792"/>
          </a:xfrm>
        </p:spPr>
        <p:txBody>
          <a:bodyPr/>
          <a:lstStyle/>
          <a:p>
            <a:pPr lvl="1"/>
            <a:r>
              <a:rPr lang="en-US" sz="2600" dirty="0"/>
              <a:t>Create </a:t>
            </a:r>
            <a:r>
              <a:rPr lang="en-US" sz="2600" dirty="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6</a:t>
            </a:r>
          </a:p>
        </p:txBody>
      </p:sp>
    </p:spTree>
    <p:extLst>
      <p:ext uri="{BB962C8B-B14F-4D97-AF65-F5344CB8AC3E}">
        <p14:creationId xmlns:p14="http://schemas.microsoft.com/office/powerpoint/2010/main" val="5567783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TextBox 27">
            <a:extLst>
              <a:ext uri="{FF2B5EF4-FFF2-40B4-BE49-F238E27FC236}">
                <a16:creationId xmlns:a16="http://schemas.microsoft.com/office/drawing/2014/main" id="{B18A3DF9-05C6-4504-94B7-659718C8435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0" name="Connector: Elbow 29">
            <a:extLst>
              <a:ext uri="{FF2B5EF4-FFF2-40B4-BE49-F238E27FC236}">
                <a16:creationId xmlns:a16="http://schemas.microsoft.com/office/drawing/2014/main" id="{CAB1549E-CE48-49CB-A94E-FE0ECC65D69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849E393-4BAD-4CA7-B851-CB24A010FEE2}"/>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sp>
        <p:nvSpPr>
          <p:cNvPr id="32" name="TextBox 31">
            <a:extLst>
              <a:ext uri="{FF2B5EF4-FFF2-40B4-BE49-F238E27FC236}">
                <a16:creationId xmlns:a16="http://schemas.microsoft.com/office/drawing/2014/main" id="{CD1A09D9-4035-425C-A386-6151A7B47835}"/>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4" name="Straight Arrow Connector 33">
            <a:extLst>
              <a:ext uri="{FF2B5EF4-FFF2-40B4-BE49-F238E27FC236}">
                <a16:creationId xmlns:a16="http://schemas.microsoft.com/office/drawing/2014/main" id="{017AEC6E-BED8-4ED7-A132-530C4BC14ED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3912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Conclusion</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3970318"/>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solidFill>
                  <a:srgbClr val="FF0000"/>
                </a:solidFill>
              </a:rPr>
              <a:t>	</a:t>
            </a:r>
            <a:r>
              <a:rPr lang="en-US" sz="2400" dirty="0" err="1">
                <a:solidFill>
                  <a:srgbClr val="FF0000"/>
                </a:solidFill>
              </a:rPr>
              <a:t>QuickSight</a:t>
            </a:r>
            <a:r>
              <a:rPr lang="en-US" sz="2400" dirty="0">
                <a:solidFill>
                  <a:srgbClr val="FF0000"/>
                </a:solidFill>
              </a:rPr>
              <a:t> Account *</a:t>
            </a:r>
          </a:p>
          <a:p>
            <a:r>
              <a:rPr lang="en-US" sz="2400" dirty="0"/>
              <a:t>	Glue Job</a:t>
            </a:r>
          </a:p>
          <a:p>
            <a:r>
              <a:rPr lang="en-US" sz="2400" dirty="0"/>
              <a:t>	Glue Database</a:t>
            </a:r>
          </a:p>
          <a:p>
            <a:r>
              <a:rPr lang="en-US" sz="2400" dirty="0"/>
              <a:t>	Glue Table</a:t>
            </a:r>
          </a:p>
          <a:p>
            <a:r>
              <a:rPr lang="en-US" sz="2400" dirty="0"/>
              <a:t>	Glue Connection</a:t>
            </a:r>
          </a:p>
          <a:p>
            <a:r>
              <a:rPr lang="en-US" sz="2400" dirty="0"/>
              <a:t>		</a:t>
            </a:r>
          </a:p>
          <a:p>
            <a:r>
              <a:rPr lang="en-US" dirty="0"/>
              <a:t>	</a:t>
            </a:r>
          </a:p>
          <a:p>
            <a:r>
              <a:rPr lang="en-US" dirty="0">
                <a:solidFill>
                  <a:srgbClr val="FF0000"/>
                </a:solidFill>
              </a:rPr>
              <a:t>*</a:t>
            </a:r>
            <a:r>
              <a:rPr lang="en-US" dirty="0"/>
              <a:t> </a:t>
            </a:r>
            <a:r>
              <a:rPr lang="en-US" dirty="0">
                <a:solidFill>
                  <a:srgbClr val="FF0000"/>
                </a:solidFill>
              </a:rPr>
              <a:t>These services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86CD96E0-93D1-41E5-BACC-341C78527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89454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E5FE42-03C8-4755-8520-FDD8CC552D22}"/>
              </a:ext>
            </a:extLst>
          </p:cNvPr>
          <p:cNvPicPr>
            <a:picLocks noChangeAspect="1"/>
          </p:cNvPicPr>
          <p:nvPr/>
        </p:nvPicPr>
        <p:blipFill rotWithShape="1">
          <a:blip r:embed="rId2"/>
          <a:srcRect l="1611" t="9029" r="27653" b="6204"/>
          <a:stretch/>
        </p:blipFill>
        <p:spPr>
          <a:xfrm>
            <a:off x="3125487" y="1380333"/>
            <a:ext cx="8658578" cy="4633470"/>
          </a:xfrm>
          <a:prstGeom prst="rect">
            <a:avLst/>
          </a:prstGeom>
          <a:ln>
            <a:solidFill>
              <a:schemeClr val="tx1"/>
            </a:solidFill>
          </a:ln>
        </p:spPr>
      </p:pic>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grpSp>
        <p:nvGrpSpPr>
          <p:cNvPr id="23" name="Group 22">
            <a:extLst>
              <a:ext uri="{FF2B5EF4-FFF2-40B4-BE49-F238E27FC236}">
                <a16:creationId xmlns:a16="http://schemas.microsoft.com/office/drawing/2014/main" id="{81BE4AA2-C931-47C5-A964-F0CCF536ECB0}"/>
              </a:ext>
            </a:extLst>
          </p:cNvPr>
          <p:cNvGrpSpPr/>
          <p:nvPr/>
        </p:nvGrpSpPr>
        <p:grpSpPr>
          <a:xfrm>
            <a:off x="616275" y="2140253"/>
            <a:ext cx="5948624" cy="461665"/>
            <a:chOff x="616275" y="2140253"/>
            <a:chExt cx="5948624" cy="461665"/>
          </a:xfrm>
        </p:grpSpPr>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576706" cy="2308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grpSp>
      <p:grpSp>
        <p:nvGrpSpPr>
          <p:cNvPr id="24" name="Group 23">
            <a:extLst>
              <a:ext uri="{FF2B5EF4-FFF2-40B4-BE49-F238E27FC236}">
                <a16:creationId xmlns:a16="http://schemas.microsoft.com/office/drawing/2014/main" id="{F265414F-067B-4BAE-82AC-429AE5CABFA8}"/>
              </a:ext>
            </a:extLst>
          </p:cNvPr>
          <p:cNvGrpSpPr/>
          <p:nvPr/>
        </p:nvGrpSpPr>
        <p:grpSpPr>
          <a:xfrm>
            <a:off x="616275" y="2866071"/>
            <a:ext cx="5948624" cy="830997"/>
            <a:chOff x="616275" y="2866071"/>
            <a:chExt cx="5948624" cy="830997"/>
          </a:xfrm>
        </p:grpSpPr>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a:off x="3129699" y="3281570"/>
              <a:ext cx="3435200"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513424" cy="830997"/>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grpSp>
      <p:grpSp>
        <p:nvGrpSpPr>
          <p:cNvPr id="25" name="Group 24">
            <a:extLst>
              <a:ext uri="{FF2B5EF4-FFF2-40B4-BE49-F238E27FC236}">
                <a16:creationId xmlns:a16="http://schemas.microsoft.com/office/drawing/2014/main" id="{C2FB1121-0FC7-43A9-AAD6-9D7BAA1B7F20}"/>
              </a:ext>
            </a:extLst>
          </p:cNvPr>
          <p:cNvGrpSpPr/>
          <p:nvPr/>
        </p:nvGrpSpPr>
        <p:grpSpPr>
          <a:xfrm>
            <a:off x="590992" y="4312693"/>
            <a:ext cx="5973907" cy="801361"/>
            <a:chOff x="590992" y="4312693"/>
            <a:chExt cx="5973907" cy="801361"/>
          </a:xfrm>
        </p:grpSpPr>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312693"/>
              <a:ext cx="4435837" cy="57052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grpSp>
      <p:sp>
        <p:nvSpPr>
          <p:cNvPr id="39" name="Oval 38">
            <a:extLst>
              <a:ext uri="{FF2B5EF4-FFF2-40B4-BE49-F238E27FC236}">
                <a16:creationId xmlns:a16="http://schemas.microsoft.com/office/drawing/2014/main" id="{EA66084A-EDB9-49A3-960D-EDE762CD46B7}"/>
              </a:ext>
            </a:extLst>
          </p:cNvPr>
          <p:cNvSpPr/>
          <p:nvPr/>
        </p:nvSpPr>
        <p:spPr>
          <a:xfrm>
            <a:off x="10853578" y="5617968"/>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5E07937A-AFC3-4407-A0FD-F7A86C6AA91E}"/>
              </a:ext>
            </a:extLst>
          </p:cNvPr>
          <p:cNvGrpSpPr/>
          <p:nvPr/>
        </p:nvGrpSpPr>
        <p:grpSpPr>
          <a:xfrm>
            <a:off x="616275" y="4652389"/>
            <a:ext cx="5948624" cy="1582765"/>
            <a:chOff x="616275" y="4652389"/>
            <a:chExt cx="5948624" cy="1582765"/>
          </a:xfrm>
        </p:grpSpPr>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714920" y="5372308"/>
              <a:ext cx="3849979" cy="4473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098645"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cxnSp>
          <p:nvCxnSpPr>
            <p:cNvPr id="15" name="Straight Arrow Connector 14">
              <a:extLst>
                <a:ext uri="{FF2B5EF4-FFF2-40B4-BE49-F238E27FC236}">
                  <a16:creationId xmlns:a16="http://schemas.microsoft.com/office/drawing/2014/main" id="{CFBC2EE2-5CCF-42DF-9402-1AC2A3A7333D}"/>
                </a:ext>
              </a:extLst>
            </p:cNvPr>
            <p:cNvCxnSpPr>
              <a:cxnSpLocks/>
              <a:stCxn id="36" idx="3"/>
            </p:cNvCxnSpPr>
            <p:nvPr/>
          </p:nvCxnSpPr>
          <p:spPr>
            <a:xfrm flipV="1">
              <a:off x="2714920" y="4652389"/>
              <a:ext cx="3849979" cy="116726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1410B162-F8E9-4DCB-BBBA-E8A3EC8E0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1964192" y="1404858"/>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8931580" y="6116541"/>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42B9263-AD3F-45C4-B9B3-327B9B759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9218A3-BA49-4247-9DBD-B9102A91EA4F}"/>
              </a:ext>
            </a:extLst>
          </p:cNvPr>
          <p:cNvPicPr>
            <a:picLocks noChangeAspect="1"/>
          </p:cNvPicPr>
          <p:nvPr/>
        </p:nvPicPr>
        <p:blipFill rotWithShape="1">
          <a:blip r:embed="rId2"/>
          <a:srcRect l="1394" t="6203" r="38694" b="2000"/>
          <a:stretch/>
        </p:blipFill>
        <p:spPr>
          <a:xfrm>
            <a:off x="3087173" y="1464665"/>
            <a:ext cx="7304306" cy="5081969"/>
          </a:xfrm>
          <a:prstGeom prst="rect">
            <a:avLst/>
          </a:prstGeom>
          <a:ln>
            <a:solidFill>
              <a:schemeClr val="tx1"/>
            </a:solidFill>
          </a:ln>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65697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106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2106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29266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pic>
        <p:nvPicPr>
          <p:cNvPr id="15" name="Picture 14">
            <a:extLst>
              <a:ext uri="{FF2B5EF4-FFF2-40B4-BE49-F238E27FC236}">
                <a16:creationId xmlns:a16="http://schemas.microsoft.com/office/drawing/2014/main" id="{5E716BA0-4EC1-4968-9C30-F491BB1C1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2"/>
          <a:stretch>
            <a:fillRect/>
          </a:stretch>
        </p:blipFill>
        <p:spPr>
          <a:xfrm>
            <a:off x="1567039" y="2138765"/>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9024286" y="5139467"/>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8" name="Picture 7">
            <a:extLst>
              <a:ext uri="{FF2B5EF4-FFF2-40B4-BE49-F238E27FC236}">
                <a16:creationId xmlns:a16="http://schemas.microsoft.com/office/drawing/2014/main" id="{053A96BA-E5F0-4084-ABC2-4117E4ED7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682178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77DEE8-C981-4566-A778-02E42CEFA436}"/>
              </a:ext>
            </a:extLst>
          </p:cNvPr>
          <p:cNvPicPr>
            <a:picLocks noChangeAspect="1"/>
          </p:cNvPicPr>
          <p:nvPr/>
        </p:nvPicPr>
        <p:blipFill rotWithShape="1">
          <a:blip r:embed="rId2"/>
          <a:srcRect r="29544" b="2191"/>
          <a:stretch/>
        </p:blipFill>
        <p:spPr>
          <a:xfrm>
            <a:off x="2116404" y="1608517"/>
            <a:ext cx="7959191" cy="5012147"/>
          </a:xfrm>
          <a:prstGeom prst="rect">
            <a:avLst/>
          </a:prstGeom>
          <a:ln>
            <a:solidFill>
              <a:schemeClr val="tx1"/>
            </a:solidFill>
          </a:ln>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1643239"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632391"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C6408C20-9FCC-4E16-A007-448FE61B1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1969864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8" name="Picture 7">
            <a:extLst>
              <a:ext uri="{FF2B5EF4-FFF2-40B4-BE49-F238E27FC236}">
                <a16:creationId xmlns:a16="http://schemas.microsoft.com/office/drawing/2014/main" id="{7EDAEDB6-B1D8-42E0-A14A-CDFE3521B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pic>
        <p:nvPicPr>
          <p:cNvPr id="3" name="Picture 2">
            <a:extLst>
              <a:ext uri="{FF2B5EF4-FFF2-40B4-BE49-F238E27FC236}">
                <a16:creationId xmlns:a16="http://schemas.microsoft.com/office/drawing/2014/main" id="{6D238674-342C-43B8-B04F-D65EE2F56832}"/>
              </a:ext>
            </a:extLst>
          </p:cNvPr>
          <p:cNvPicPr>
            <a:picLocks noChangeAspect="1"/>
          </p:cNvPicPr>
          <p:nvPr/>
        </p:nvPicPr>
        <p:blipFill rotWithShape="1">
          <a:blip r:embed="rId3"/>
          <a:srcRect t="2826" r="12674"/>
          <a:stretch/>
        </p:blipFill>
        <p:spPr>
          <a:xfrm>
            <a:off x="1151068" y="1927670"/>
            <a:ext cx="9889863" cy="4544588"/>
          </a:xfrm>
          <a:prstGeom prst="rect">
            <a:avLst/>
          </a:prstGeom>
          <a:ln>
            <a:solidFill>
              <a:schemeClr val="tx1"/>
            </a:solidFill>
          </a:ln>
        </p:spPr>
      </p:pic>
    </p:spTree>
    <p:extLst>
      <p:ext uri="{BB962C8B-B14F-4D97-AF65-F5344CB8AC3E}">
        <p14:creationId xmlns:p14="http://schemas.microsoft.com/office/powerpoint/2010/main" val="105337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6172781" cy="4050792"/>
          </a:xfrm>
        </p:spPr>
        <p:txBody>
          <a:bodyPr/>
          <a:lstStyle/>
          <a:p>
            <a:pPr lvl="1"/>
            <a:r>
              <a:rPr lang="en-US" sz="2600" dirty="0"/>
              <a:t>Launch Redshift cluster</a:t>
            </a:r>
          </a:p>
          <a:p>
            <a:pPr marL="274320" lvl="1" indent="0">
              <a:buNone/>
            </a:pPr>
            <a:endParaRPr lang="en-US" sz="2600" dirty="0"/>
          </a:p>
          <a:p>
            <a:pPr marL="274320" lvl="1" indent="0">
              <a:buNone/>
            </a:pPr>
            <a:r>
              <a:rPr lang="en-US" sz="2600" dirty="0"/>
              <a:t>(Use US-EAST-2/Ohio Region)</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1712447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4B9911-4741-4087-9B0E-A79CFC9EA2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TextBox 27">
            <a:extLst>
              <a:ext uri="{FF2B5EF4-FFF2-40B4-BE49-F238E27FC236}">
                <a16:creationId xmlns:a16="http://schemas.microsoft.com/office/drawing/2014/main" id="{9F89B511-1B3E-4BFF-8AAB-54E3D664B8E9}"/>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spTree>
    <p:extLst>
      <p:ext uri="{BB962C8B-B14F-4D97-AF65-F5344CB8AC3E}">
        <p14:creationId xmlns:p14="http://schemas.microsoft.com/office/powerpoint/2010/main" val="1098909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D523F4-12FF-487F-8065-B0E22C9563B9}"/>
              </a:ext>
            </a:extLst>
          </p:cNvPr>
          <p:cNvPicPr>
            <a:picLocks noChangeAspect="1"/>
          </p:cNvPicPr>
          <p:nvPr/>
        </p:nvPicPr>
        <p:blipFill rotWithShape="1">
          <a:blip r:embed="rId2"/>
          <a:srcRect r="28879"/>
          <a:stretch/>
        </p:blipFill>
        <p:spPr>
          <a:xfrm>
            <a:off x="3281567" y="1301004"/>
            <a:ext cx="5628865" cy="5312738"/>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sp>
        <p:nvSpPr>
          <p:cNvPr id="11" name="Oval 10">
            <a:extLst>
              <a:ext uri="{FF2B5EF4-FFF2-40B4-BE49-F238E27FC236}">
                <a16:creationId xmlns:a16="http://schemas.microsoft.com/office/drawing/2014/main" id="{E4B3174F-2DF5-44BE-8243-0F47A1F24166}"/>
              </a:ext>
            </a:extLst>
          </p:cNvPr>
          <p:cNvSpPr/>
          <p:nvPr/>
        </p:nvSpPr>
        <p:spPr>
          <a:xfrm>
            <a:off x="3453245" y="6127818"/>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4899422" y="2294025"/>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256F4A-38B0-46DD-9D1E-A8B1A5AFDE37}"/>
              </a:ext>
            </a:extLst>
          </p:cNvPr>
          <p:cNvPicPr>
            <a:picLocks noChangeAspect="1"/>
          </p:cNvPicPr>
          <p:nvPr/>
        </p:nvPicPr>
        <p:blipFill rotWithShape="1">
          <a:blip r:embed="rId2"/>
          <a:srcRect r="12396"/>
          <a:stretch/>
        </p:blipFill>
        <p:spPr>
          <a:xfrm>
            <a:off x="1060154" y="3270222"/>
            <a:ext cx="10071690" cy="2047875"/>
          </a:xfrm>
          <a:prstGeom prst="rect">
            <a:avLst/>
          </a:prstGeom>
          <a:ln>
            <a:solidFill>
              <a:schemeClr val="tx1"/>
            </a:solidFill>
          </a:ln>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sp>
        <p:nvSpPr>
          <p:cNvPr id="11" name="Oval 10">
            <a:extLst>
              <a:ext uri="{FF2B5EF4-FFF2-40B4-BE49-F238E27FC236}">
                <a16:creationId xmlns:a16="http://schemas.microsoft.com/office/drawing/2014/main" id="{AF949E93-DDAB-489A-83B6-C0FE39217603}"/>
              </a:ext>
            </a:extLst>
          </p:cNvPr>
          <p:cNvSpPr/>
          <p:nvPr/>
        </p:nvSpPr>
        <p:spPr>
          <a:xfrm>
            <a:off x="1245196" y="3978454"/>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Oval 7">
            <a:extLst>
              <a:ext uri="{FF2B5EF4-FFF2-40B4-BE49-F238E27FC236}">
                <a16:creationId xmlns:a16="http://schemas.microsoft.com/office/drawing/2014/main" id="{1DE517CF-C55D-4679-8EE8-E7753CB7EDFB}"/>
              </a:ext>
            </a:extLst>
          </p:cNvPr>
          <p:cNvSpPr/>
          <p:nvPr/>
        </p:nvSpPr>
        <p:spPr>
          <a:xfrm>
            <a:off x="1881808" y="3614019"/>
            <a:ext cx="599905" cy="2556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5F5FE50-0876-40A3-9083-E67B2CF6CF23}"/>
              </a:ext>
            </a:extLst>
          </p:cNvPr>
          <p:cNvPicPr>
            <a:picLocks noChangeAspect="1"/>
          </p:cNvPicPr>
          <p:nvPr/>
        </p:nvPicPr>
        <p:blipFill>
          <a:blip r:embed="rId2"/>
          <a:stretch>
            <a:fillRect/>
          </a:stretch>
        </p:blipFill>
        <p:spPr>
          <a:xfrm>
            <a:off x="755577" y="3096567"/>
            <a:ext cx="10396141" cy="3234904"/>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799308" y="2376082"/>
            <a:ext cx="0" cy="22626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994116" y="4828632"/>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a:off x="5445199" y="2745415"/>
            <a:ext cx="0"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630129" y="1914417"/>
            <a:ext cx="2338357" cy="461665"/>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3958457" y="1914418"/>
            <a:ext cx="2973483" cy="830997"/>
          </a:xfrm>
          <a:prstGeom prst="rect">
            <a:avLst/>
          </a:prstGeom>
          <a:noFill/>
        </p:spPr>
        <p:txBody>
          <a:bodyPr wrap="square" rtlCol="0">
            <a:spAutoFit/>
          </a:bodyPr>
          <a:lstStyle/>
          <a:p>
            <a:r>
              <a:rPr lang="en-US" sz="2400" dirty="0">
                <a:solidFill>
                  <a:srgbClr val="FF0000"/>
                </a:solidFill>
                <a:latin typeface="+mj-lt"/>
              </a:rPr>
              <a:t>Specifies who has access to the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29373" y="5795616"/>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85484D-BC0C-44EA-A3E0-29611C4C9842}"/>
              </a:ext>
            </a:extLst>
          </p:cNvPr>
          <p:cNvPicPr>
            <a:picLocks noChangeAspect="1"/>
          </p:cNvPicPr>
          <p:nvPr/>
        </p:nvPicPr>
        <p:blipFill rotWithShape="1">
          <a:blip r:embed="rId2"/>
          <a:srcRect r="51470" b="51055"/>
          <a:stretch/>
        </p:blipFill>
        <p:spPr>
          <a:xfrm>
            <a:off x="339666" y="2832465"/>
            <a:ext cx="5916921" cy="1642570"/>
          </a:xfrm>
          <a:prstGeom prst="rect">
            <a:avLst/>
          </a:prstGeom>
        </p:spPr>
      </p:pic>
      <p:pic>
        <p:nvPicPr>
          <p:cNvPr id="2" name="Picture 1">
            <a:extLst>
              <a:ext uri="{FF2B5EF4-FFF2-40B4-BE49-F238E27FC236}">
                <a16:creationId xmlns:a16="http://schemas.microsoft.com/office/drawing/2014/main" id="{A66DF2C1-C45A-4597-A05C-043006DAEAAB}"/>
              </a:ext>
            </a:extLst>
          </p:cNvPr>
          <p:cNvPicPr>
            <a:picLocks noChangeAspect="1"/>
          </p:cNvPicPr>
          <p:nvPr/>
        </p:nvPicPr>
        <p:blipFill rotWithShape="1">
          <a:blip r:embed="rId3"/>
          <a:srcRect r="50037"/>
          <a:stretch/>
        </p:blipFill>
        <p:spPr>
          <a:xfrm>
            <a:off x="6535336" y="1568491"/>
            <a:ext cx="5093199" cy="4338127"/>
          </a:xfrm>
          <a:prstGeom prst="rect">
            <a:avLst/>
          </a:prstGeom>
          <a:ln>
            <a:solidFill>
              <a:schemeClr val="tx1"/>
            </a:solidFill>
          </a:ln>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042186" y="1867780"/>
            <a:ext cx="664274" cy="14587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3298126" y="2329445"/>
            <a:ext cx="103784" cy="16431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653750"/>
            <a:ext cx="2505489" cy="161527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4FB10F-3D29-44EA-AF1F-4864A9B07C6E}"/>
              </a:ext>
            </a:extLst>
          </p:cNvPr>
          <p:cNvPicPr>
            <a:picLocks noChangeAspect="1"/>
          </p:cNvPicPr>
          <p:nvPr/>
        </p:nvPicPr>
        <p:blipFill rotWithShape="1">
          <a:blip r:embed="rId2"/>
          <a:srcRect b="64105"/>
          <a:stretch/>
        </p:blipFill>
        <p:spPr>
          <a:xfrm>
            <a:off x="716263" y="2319153"/>
            <a:ext cx="10523149" cy="271083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52588" y="2261657"/>
            <a:ext cx="772565" cy="449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4217062" cy="830997"/>
          </a:xfrm>
          <a:prstGeom prst="rect">
            <a:avLst/>
          </a:prstGeom>
          <a:noFill/>
        </p:spPr>
        <p:txBody>
          <a:bodyPr wrap="square" rtlCol="0">
            <a:spAutoFit/>
          </a:bodyPr>
          <a:lstStyle/>
          <a:p>
            <a:r>
              <a:rPr lang="en-US" sz="2400" dirty="0">
                <a:solidFill>
                  <a:srgbClr val="FF0000"/>
                </a:solidFill>
              </a:rPr>
              <a:t>The username and password that was created</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351659"/>
            <a:ext cx="517663" cy="105032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4333461" y="4678017"/>
            <a:ext cx="3096041" cy="830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9CADDC5-AE42-46D2-B1A9-AA8382E76A53}"/>
              </a:ext>
            </a:extLst>
          </p:cNvPr>
          <p:cNvPicPr>
            <a:picLocks noChangeAspect="1"/>
          </p:cNvPicPr>
          <p:nvPr/>
        </p:nvPicPr>
        <p:blipFill>
          <a:blip r:embed="rId2"/>
          <a:stretch>
            <a:fillRect/>
          </a:stretch>
        </p:blipFill>
        <p:spPr>
          <a:xfrm>
            <a:off x="2623436" y="1101449"/>
            <a:ext cx="7749272" cy="5561345"/>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10403345" y="320809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0042347" y="4039091"/>
            <a:ext cx="877444"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9041411"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Rectangle 27">
            <a:extLst>
              <a:ext uri="{FF2B5EF4-FFF2-40B4-BE49-F238E27FC236}">
                <a16:creationId xmlns:a16="http://schemas.microsoft.com/office/drawing/2014/main" id="{F531689E-F22E-409F-ACF5-CA7031A89EAA}"/>
              </a:ext>
            </a:extLst>
          </p:cNvPr>
          <p:cNvSpPr/>
          <p:nvPr/>
        </p:nvSpPr>
        <p:spPr>
          <a:xfrm>
            <a:off x="2559038" y="2545746"/>
            <a:ext cx="947136" cy="10588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7D143AE-B6A9-4C34-9152-F3282EB1E0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31" name="Connector: Elbow 30">
            <a:extLst>
              <a:ext uri="{FF2B5EF4-FFF2-40B4-BE49-F238E27FC236}">
                <a16:creationId xmlns:a16="http://schemas.microsoft.com/office/drawing/2014/main" id="{3908A8FF-62D1-4316-B920-BE01B67A669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1056D87-C5EC-4E62-B946-DB9403D1133E}"/>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34" name="Picture 33">
            <a:extLst>
              <a:ext uri="{FF2B5EF4-FFF2-40B4-BE49-F238E27FC236}">
                <a16:creationId xmlns:a16="http://schemas.microsoft.com/office/drawing/2014/main" id="{BCA8BAB3-2462-4079-8EEE-6474B7E1B8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36" name="TextBox 35">
            <a:extLst>
              <a:ext uri="{FF2B5EF4-FFF2-40B4-BE49-F238E27FC236}">
                <a16:creationId xmlns:a16="http://schemas.microsoft.com/office/drawing/2014/main" id="{9184FBC5-C704-4463-B436-352F3708F7A3}"/>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B13F398E-2BA8-42BB-B85E-B8621F86B7C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127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2935911" y="5277088"/>
            <a:ext cx="6320180" cy="5765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9256091" y="5046255"/>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1" y="5030146"/>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8" name="Picture 7">
            <a:extLst>
              <a:ext uri="{FF2B5EF4-FFF2-40B4-BE49-F238E27FC236}">
                <a16:creationId xmlns:a16="http://schemas.microsoft.com/office/drawing/2014/main" id="{9B62FC64-3082-4DF9-BFBD-8C0B11FF502B}"/>
              </a:ext>
            </a:extLst>
          </p:cNvPr>
          <p:cNvPicPr>
            <a:picLocks noChangeAspect="1"/>
          </p:cNvPicPr>
          <p:nvPr/>
        </p:nvPicPr>
        <p:blipFill>
          <a:blip r:embed="rId3"/>
          <a:stretch>
            <a:fillRect/>
          </a:stretch>
        </p:blipFill>
        <p:spPr>
          <a:xfrm>
            <a:off x="4503247" y="1808924"/>
            <a:ext cx="6800850" cy="4124325"/>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967089" y="2631149"/>
            <a:ext cx="1281919"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3180252" cy="830997"/>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products_XXX</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84466" y="5024176"/>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A24C32-7C1A-4526-B92E-9ED27FFAE36D}"/>
              </a:ext>
            </a:extLst>
          </p:cNvPr>
          <p:cNvPicPr>
            <a:picLocks noChangeAspect="1"/>
          </p:cNvPicPr>
          <p:nvPr/>
        </p:nvPicPr>
        <p:blipFill>
          <a:blip r:embed="rId2"/>
          <a:stretch>
            <a:fillRect/>
          </a:stretch>
        </p:blipFill>
        <p:spPr>
          <a:xfrm>
            <a:off x="4503247" y="1819506"/>
            <a:ext cx="6980437" cy="4123944"/>
          </a:xfrm>
          <a:prstGeom prst="rect">
            <a:avLst/>
          </a:prstGeom>
          <a:ln>
            <a:solidFill>
              <a:schemeClr val="tx1"/>
            </a:solidFill>
          </a:ln>
        </p:spPr>
      </p:pic>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953021" y="2631149"/>
            <a:ext cx="1295987"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6" y="2215650"/>
            <a:ext cx="3166185" cy="830997"/>
          </a:xfrm>
          <a:prstGeom prst="rect">
            <a:avLst/>
          </a:prstGeom>
          <a:noFill/>
        </p:spPr>
        <p:txBody>
          <a:bodyPr wrap="square" rtlCol="0">
            <a:spAutoFit/>
          </a:bodyPr>
          <a:lstStyle/>
          <a:p>
            <a:r>
              <a:rPr lang="en-US" sz="2400" dirty="0">
                <a:solidFill>
                  <a:srgbClr val="FF0000"/>
                </a:solidFill>
              </a:rPr>
              <a:t>Create a folder called glue-scripts</a:t>
            </a:r>
          </a:p>
        </p:txBody>
      </p:sp>
      <p:sp>
        <p:nvSpPr>
          <p:cNvPr id="11" name="Oval 10">
            <a:extLst>
              <a:ext uri="{FF2B5EF4-FFF2-40B4-BE49-F238E27FC236}">
                <a16:creationId xmlns:a16="http://schemas.microsoft.com/office/drawing/2014/main" id="{1C9D5F08-5F53-47F6-935D-C8C3A13088F9}"/>
              </a:ext>
            </a:extLst>
          </p:cNvPr>
          <p:cNvSpPr/>
          <p:nvPr/>
        </p:nvSpPr>
        <p:spPr>
          <a:xfrm>
            <a:off x="5148514" y="5024176"/>
            <a:ext cx="659433"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7509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955385"/>
            <a:ext cx="5791200" cy="5810095"/>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574458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D7010540-53AF-4E73-A3A4-5832B28C503A}"/>
              </a:ext>
            </a:extLst>
          </p:cNvPr>
          <p:cNvSpPr>
            <a:spLocks noGrp="1"/>
          </p:cNvSpPr>
          <p:nvPr>
            <p:ph idx="1"/>
          </p:nvPr>
        </p:nvSpPr>
        <p:spPr>
          <a:xfrm>
            <a:off x="1069848" y="2121408"/>
            <a:ext cx="6172781" cy="4050792"/>
          </a:xfrm>
        </p:spPr>
        <p:txBody>
          <a:bodyPr/>
          <a:lstStyle/>
          <a:p>
            <a:pPr lvl="1"/>
            <a:r>
              <a:rPr lang="en-US" sz="2600" dirty="0"/>
              <a:t>Test Redshift Connection</a:t>
            </a:r>
          </a:p>
          <a:p>
            <a:pPr lvl="1"/>
            <a:r>
              <a:rPr lang="en-US" sz="2600" dirty="0"/>
              <a:t>Create S3 bucket</a:t>
            </a:r>
          </a:p>
          <a:p>
            <a:pPr lvl="1"/>
            <a:r>
              <a:rPr lang="en-US" sz="2600" dirty="0"/>
              <a:t>Add file to S3 bucket</a:t>
            </a:r>
          </a:p>
          <a:p>
            <a:pPr marL="274320" lvl="1" indent="0">
              <a:buNone/>
            </a:pPr>
            <a:endParaRPr lang="en-US" sz="2600" dirty="0"/>
          </a:p>
          <a:p>
            <a:pPr marL="274320" lvl="1" indent="0">
              <a:buNone/>
            </a:pPr>
            <a:r>
              <a:rPr lang="en-US" sz="2600" dirty="0"/>
              <a:t>(Use US-EAST-1/N. Virginia Region)</a:t>
            </a:r>
          </a:p>
          <a:p>
            <a:pPr lvl="2"/>
            <a:endParaRPr lang="en-US" sz="2400" dirty="0"/>
          </a:p>
          <a:p>
            <a:pPr lvl="2"/>
            <a:endParaRPr lang="en-US" dirty="0"/>
          </a:p>
        </p:txBody>
      </p:sp>
      <p:sp>
        <p:nvSpPr>
          <p:cNvPr id="5" name="TextBox 4">
            <a:extLst>
              <a:ext uri="{FF2B5EF4-FFF2-40B4-BE49-F238E27FC236}">
                <a16:creationId xmlns:a16="http://schemas.microsoft.com/office/drawing/2014/main" id="{A1F280A1-96A1-49F2-B5AC-069E12A86D6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3639804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F16C338-7764-41B4-B33F-149C14354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6082" y="4495707"/>
            <a:ext cx="869995" cy="692186"/>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5">
              <a:alphaModFix amt="27000"/>
            </a:blip>
            <a:srcRect/>
            <a:tile tx="0" ty="0" sx="100000" sy="100000" flip="none" algn="tl"/>
          </a:blipFill>
        </p:spPr>
      </p:pic>
      <p:pic>
        <p:nvPicPr>
          <p:cNvPr id="3" name="Picture 2">
            <a:extLst>
              <a:ext uri="{FF2B5EF4-FFF2-40B4-BE49-F238E27FC236}">
                <a16:creationId xmlns:a16="http://schemas.microsoft.com/office/drawing/2014/main" id="{AC385942-1DAA-423E-B96A-47502EB0F1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4164" y="5972300"/>
            <a:ext cx="473898" cy="660743"/>
          </a:xfrm>
          <a:prstGeom prst="rect">
            <a:avLst/>
          </a:prstGeom>
        </p:spPr>
      </p:pic>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8"/>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11">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2"/>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Rectangle 29">
            <a:extLst>
              <a:ext uri="{FF2B5EF4-FFF2-40B4-BE49-F238E27FC236}">
                <a16:creationId xmlns:a16="http://schemas.microsoft.com/office/drawing/2014/main" id="{728D367D-F7FA-4F09-927B-B738F57AF7E5}"/>
              </a:ext>
            </a:extLst>
          </p:cNvPr>
          <p:cNvSpPr/>
          <p:nvPr/>
        </p:nvSpPr>
        <p:spPr>
          <a:xfrm>
            <a:off x="2416980" y="5076048"/>
            <a:ext cx="1145233" cy="10436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0234D4B-F008-4062-87F5-D6DAF111CB7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7" name="Picture 6">
            <a:extLst>
              <a:ext uri="{FF2B5EF4-FFF2-40B4-BE49-F238E27FC236}">
                <a16:creationId xmlns:a16="http://schemas.microsoft.com/office/drawing/2014/main" id="{E6D7F224-1099-41FD-9511-D9B877A63DE7}"/>
              </a:ext>
            </a:extLst>
          </p:cNvPr>
          <p:cNvPicPr>
            <a:picLocks noChangeAspect="1"/>
          </p:cNvPicPr>
          <p:nvPr/>
        </p:nvPicPr>
        <p:blipFill>
          <a:blip r:embed="rId14"/>
          <a:stretch>
            <a:fillRect/>
          </a:stretch>
        </p:blipFill>
        <p:spPr>
          <a:xfrm>
            <a:off x="5728926" y="6066244"/>
            <a:ext cx="473898" cy="444280"/>
          </a:xfrm>
          <a:prstGeom prst="rect">
            <a:avLst/>
          </a:prstGeom>
        </p:spPr>
      </p:pic>
      <p:sp>
        <p:nvSpPr>
          <p:cNvPr id="34" name="Rectangle 33">
            <a:extLst>
              <a:ext uri="{FF2B5EF4-FFF2-40B4-BE49-F238E27FC236}">
                <a16:creationId xmlns:a16="http://schemas.microsoft.com/office/drawing/2014/main" id="{FC8DC59E-2B5E-48E0-BEB9-E44001CBFB43}"/>
              </a:ext>
            </a:extLst>
          </p:cNvPr>
          <p:cNvSpPr/>
          <p:nvPr/>
        </p:nvSpPr>
        <p:spPr>
          <a:xfrm>
            <a:off x="4558958" y="6043937"/>
            <a:ext cx="1664349" cy="5014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5262888E-BC2C-407A-97A3-87E7A2131F42}"/>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6" name="Straight Arrow Connector 35">
            <a:extLst>
              <a:ext uri="{FF2B5EF4-FFF2-40B4-BE49-F238E27FC236}">
                <a16:creationId xmlns:a16="http://schemas.microsoft.com/office/drawing/2014/main" id="{78FED1EF-5E35-4C8B-B106-ACE5BA965F4B}"/>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2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7 -0.00162 L 0.00625 -0.15417 " pathEditMode="relative" rAng="0" ptsTypes="AA">
                                      <p:cBhvr>
                                        <p:cTn id="6" dur="2000" fill="hold"/>
                                        <p:tgtEl>
                                          <p:spTgt spid="14"/>
                                        </p:tgtEl>
                                        <p:attrNameLst>
                                          <p:attrName>ppt_x</p:attrName>
                                          <p:attrName>ppt_y</p:attrName>
                                        </p:attrNameLst>
                                      </p:cBhvr>
                                      <p:rCtr x="313" y="-763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625 -0.15417 L 4.16667E-7 4.81481E-6 " pathEditMode="relative" rAng="0" ptsTypes="AA">
                                      <p:cBhvr>
                                        <p:cTn id="10" dur="2000" fill="hold"/>
                                        <p:tgtEl>
                                          <p:spTgt spid="14"/>
                                        </p:tgtEl>
                                        <p:attrNameLst>
                                          <p:attrName>ppt_x</p:attrName>
                                          <p:attrName>ppt_y</p:attrName>
                                        </p:attrNameLst>
                                      </p:cBhvr>
                                      <p:rCtr x="-339" y="759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a:t>
            </a:r>
            <a:r>
              <a:rPr lang="en-US" sz="2400" dirty="0" err="1">
                <a:solidFill>
                  <a:srgbClr val="FF0000"/>
                </a:solidFill>
              </a:rPr>
              <a:t>sales_XXX</a:t>
            </a:r>
            <a:r>
              <a:rPr lang="en-US" sz="2400" dirty="0">
                <a:solidFill>
                  <a:srgbClr val="FF0000"/>
                </a:solidFill>
              </a:rPr>
              <a:t>”</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pic>
        <p:nvPicPr>
          <p:cNvPr id="19" name="Picture 18">
            <a:extLst>
              <a:ext uri="{FF2B5EF4-FFF2-40B4-BE49-F238E27FC236}">
                <a16:creationId xmlns:a16="http://schemas.microsoft.com/office/drawing/2014/main" id="{1A7C493B-DFB1-46A3-8867-7742282AFCE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E3E5DB-653F-4EEC-B35C-35E6B263E722}"/>
              </a:ext>
            </a:extLst>
          </p:cNvPr>
          <p:cNvPicPr>
            <a:picLocks noChangeAspect="1"/>
          </p:cNvPicPr>
          <p:nvPr/>
        </p:nvPicPr>
        <p:blipFill>
          <a:blip r:embed="rId2"/>
          <a:stretch>
            <a:fillRect/>
          </a:stretch>
        </p:blipFill>
        <p:spPr>
          <a:xfrm>
            <a:off x="5300981" y="2041384"/>
            <a:ext cx="6343650" cy="3533775"/>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3"/>
          </p:cNvCxnSpPr>
          <p:nvPr/>
        </p:nvCxnSpPr>
        <p:spPr>
          <a:xfrm>
            <a:off x="3740856" y="2765359"/>
            <a:ext cx="1692790" cy="224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3"/>
          </p:cNvCxnSpPr>
          <p:nvPr/>
        </p:nvCxnSpPr>
        <p:spPr>
          <a:xfrm flipV="1">
            <a:off x="3059723" y="3560887"/>
            <a:ext cx="2373923" cy="4255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620238" y="2349860"/>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9017139" y="5107972"/>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
        <p:nvSpPr>
          <p:cNvPr id="20" name="TextBox 19">
            <a:extLst>
              <a:ext uri="{FF2B5EF4-FFF2-40B4-BE49-F238E27FC236}">
                <a16:creationId xmlns:a16="http://schemas.microsoft.com/office/drawing/2014/main" id="{71D14499-C3E3-48A6-8904-FA11237AE2FE}"/>
              </a:ext>
            </a:extLst>
          </p:cNvPr>
          <p:cNvSpPr txBox="1"/>
          <p:nvPr/>
        </p:nvSpPr>
        <p:spPr>
          <a:xfrm>
            <a:off x="440267" y="3570916"/>
            <a:ext cx="2619456" cy="830997"/>
          </a:xfrm>
          <a:prstGeom prst="rect">
            <a:avLst/>
          </a:prstGeom>
          <a:noFill/>
        </p:spPr>
        <p:txBody>
          <a:bodyPr wrap="square" rtlCol="0">
            <a:spAutoFit/>
          </a:bodyPr>
          <a:lstStyle/>
          <a:p>
            <a:r>
              <a:rPr lang="en-US" sz="2400" dirty="0">
                <a:solidFill>
                  <a:srgbClr val="FF0000"/>
                </a:solidFill>
              </a:rPr>
              <a:t>Give your role a name</a:t>
            </a:r>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B6DE4526-F975-4F47-BCD5-DC703A16BEC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
        <p:nvSpPr>
          <p:cNvPr id="31" name="Rectangle 30">
            <a:extLst>
              <a:ext uri="{FF2B5EF4-FFF2-40B4-BE49-F238E27FC236}">
                <a16:creationId xmlns:a16="http://schemas.microsoft.com/office/drawing/2014/main" id="{8B3CADA6-68CC-44EC-9B2F-05C68FE4F20D}"/>
              </a:ext>
            </a:extLst>
          </p:cNvPr>
          <p:cNvSpPr/>
          <p:nvPr/>
        </p:nvSpPr>
        <p:spPr>
          <a:xfrm>
            <a:off x="4814822" y="5098851"/>
            <a:ext cx="1145233" cy="10436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2FE1F23-1145-4551-B08F-432B11DB95FE}"/>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2" name="Straight Arrow Connector 31">
            <a:extLst>
              <a:ext uri="{FF2B5EF4-FFF2-40B4-BE49-F238E27FC236}">
                <a16:creationId xmlns:a16="http://schemas.microsoft.com/office/drawing/2014/main" id="{048D9D67-2657-4662-8E4D-08C651B10EF9}"/>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99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8378952" cy="4050792"/>
          </a:xfrm>
        </p:spPr>
        <p:txBody>
          <a:bodyPr/>
          <a:lstStyle/>
          <a:p>
            <a:pPr lvl="1"/>
            <a:r>
              <a:rPr lang="en-US" sz="2600" dirty="0"/>
              <a:t>Create/Run Glue Crawler</a:t>
            </a:r>
          </a:p>
          <a:p>
            <a:pPr lvl="1"/>
            <a:r>
              <a:rPr lang="en-US" sz="2600" dirty="0"/>
              <a:t>Query Athena </a:t>
            </a:r>
          </a:p>
          <a:p>
            <a:pPr lvl="1"/>
            <a:endParaRPr lang="en-US" sz="2600" dirty="0"/>
          </a:p>
          <a:p>
            <a:pPr marL="274320" lvl="1" indent="0">
              <a:buNone/>
            </a:pPr>
            <a:r>
              <a:rPr lang="en-US" sz="2600" dirty="0"/>
              <a:t>(Use US-EAST-1/N. Virginia Region)</a:t>
            </a:r>
          </a:p>
          <a:p>
            <a:pPr lvl="1"/>
            <a:endParaRPr lang="en-US" sz="2600" dirty="0"/>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19930977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2EDC0-96C8-43F8-A9F2-258C2DB3C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220" y="2587273"/>
            <a:ext cx="468671" cy="544551"/>
          </a:xfrm>
          <a:prstGeom prst="rect">
            <a:avLst/>
          </a:prstGeom>
        </p:spPr>
      </p:pic>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5"/>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8">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10">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1"/>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1BA4A041-2F95-4162-8841-D75ACD441DDB}"/>
              </a:ext>
            </a:extLst>
          </p:cNvPr>
          <p:cNvSpPr txBox="1"/>
          <p:nvPr/>
        </p:nvSpPr>
        <p:spPr>
          <a:xfrm>
            <a:off x="592667" y="391647"/>
            <a:ext cx="8658578" cy="923330"/>
          </a:xfrm>
          <a:prstGeom prst="rect">
            <a:avLst/>
          </a:prstGeom>
          <a:noFill/>
        </p:spPr>
        <p:txBody>
          <a:bodyPr wrap="square" rtlCol="0">
            <a:spAutoFit/>
          </a:bodyPr>
          <a:lstStyle/>
          <a:p>
            <a:r>
              <a:rPr lang="en-US" sz="5400" dirty="0">
                <a:latin typeface="+mj-lt"/>
              </a:rPr>
              <a:t>Glue</a:t>
            </a:r>
          </a:p>
        </p:txBody>
      </p:sp>
      <p:sp>
        <p:nvSpPr>
          <p:cNvPr id="31" name="Rectangle 30">
            <a:extLst>
              <a:ext uri="{FF2B5EF4-FFF2-40B4-BE49-F238E27FC236}">
                <a16:creationId xmlns:a16="http://schemas.microsoft.com/office/drawing/2014/main" id="{9A3BB9E4-96A8-4B19-9712-125F03218255}"/>
              </a:ext>
            </a:extLst>
          </p:cNvPr>
          <p:cNvSpPr/>
          <p:nvPr/>
        </p:nvSpPr>
        <p:spPr>
          <a:xfrm>
            <a:off x="4910172" y="2587273"/>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FADF059-BC71-4E1E-94AA-B2B984EA741C}"/>
              </a:ext>
            </a:extLst>
          </p:cNvPr>
          <p:cNvSpPr/>
          <p:nvPr/>
        </p:nvSpPr>
        <p:spPr>
          <a:xfrm>
            <a:off x="5922691" y="2587273"/>
            <a:ext cx="972546" cy="6589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E484968-A6A9-4F39-8695-3268B2D37E0A}"/>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6" name="Straight Arrow Connector 35">
            <a:extLst>
              <a:ext uri="{FF2B5EF4-FFF2-40B4-BE49-F238E27FC236}">
                <a16:creationId xmlns:a16="http://schemas.microsoft.com/office/drawing/2014/main" id="{FEB94361-F52E-4F88-94C6-9326259DC9C0}"/>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28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3"/>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4" name="Picture 3">
            <a:extLst>
              <a:ext uri="{FF2B5EF4-FFF2-40B4-BE49-F238E27FC236}">
                <a16:creationId xmlns:a16="http://schemas.microsoft.com/office/drawing/2014/main" id="{530BC1AD-BB0A-4B50-A5E7-1509FADC4FF3}"/>
              </a:ext>
            </a:extLst>
          </p:cNvPr>
          <p:cNvPicPr>
            <a:picLocks noChangeAspect="1"/>
          </p:cNvPicPr>
          <p:nvPr/>
        </p:nvPicPr>
        <p:blipFill>
          <a:blip r:embed="rId2"/>
          <a:stretch>
            <a:fillRect/>
          </a:stretch>
        </p:blipFill>
        <p:spPr>
          <a:xfrm>
            <a:off x="4056123" y="1557496"/>
            <a:ext cx="7960362" cy="4501722"/>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3145026" y="2636987"/>
            <a:ext cx="2001405" cy="23914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440267" y="2036822"/>
            <a:ext cx="2704759"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98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E5546F-12AD-4D1F-812E-0E404B0DB895}"/>
              </a:ext>
            </a:extLst>
          </p:cNvPr>
          <p:cNvPicPr>
            <a:picLocks noChangeAspect="1"/>
          </p:cNvPicPr>
          <p:nvPr/>
        </p:nvPicPr>
        <p:blipFill>
          <a:blip r:embed="rId2"/>
          <a:stretch>
            <a:fillRect/>
          </a:stretch>
        </p:blipFill>
        <p:spPr>
          <a:xfrm>
            <a:off x="3226665" y="1373672"/>
            <a:ext cx="7904374" cy="5314457"/>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602524" y="1477045"/>
            <a:ext cx="1507252" cy="3385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369930" y="1584767"/>
            <a:ext cx="2232594"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747552" y="3084489"/>
            <a:ext cx="1795978" cy="7078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369930" y="3192209"/>
            <a:ext cx="2377622" cy="1200329"/>
          </a:xfrm>
          <a:prstGeom prst="rect">
            <a:avLst/>
          </a:prstGeom>
          <a:noFill/>
        </p:spPr>
        <p:txBody>
          <a:bodyPr wrap="square" rtlCol="0">
            <a:spAutoFit/>
          </a:bodyPr>
          <a:lstStyle/>
          <a:p>
            <a:r>
              <a:rPr lang="en-US" sz="2400" dirty="0">
                <a:solidFill>
                  <a:srgbClr val="FF0000"/>
                </a:solidFill>
              </a:rPr>
              <a:t>Choose to add to the Route Table</a:t>
            </a:r>
          </a:p>
        </p:txBody>
      </p:sp>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2"/>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sp>
        <p:nvSpPr>
          <p:cNvPr id="9" name="Oval 8">
            <a:extLst>
              <a:ext uri="{FF2B5EF4-FFF2-40B4-BE49-F238E27FC236}">
                <a16:creationId xmlns:a16="http://schemas.microsoft.com/office/drawing/2014/main" id="{2E391894-19FF-4EE6-80E4-5E6973F27B26}"/>
              </a:ext>
            </a:extLst>
          </p:cNvPr>
          <p:cNvSpPr/>
          <p:nvPr/>
        </p:nvSpPr>
        <p:spPr>
          <a:xfrm>
            <a:off x="9725009" y="5797899"/>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03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183591" y="852626"/>
            <a:ext cx="4461832" cy="830997"/>
          </a:xfrm>
          <a:prstGeom prst="rect">
            <a:avLst/>
          </a:prstGeom>
          <a:noFill/>
        </p:spPr>
        <p:txBody>
          <a:bodyPr wrap="square" rtlCol="0">
            <a:spAutoFit/>
          </a:bodyPr>
          <a:lstStyle/>
          <a:p>
            <a:r>
              <a:rPr lang="en-US" sz="2400" dirty="0">
                <a:solidFill>
                  <a:srgbClr val="FF0000"/>
                </a:solidFill>
              </a:rPr>
              <a:t>Go to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a:xfrm>
            <a:off x="725464" y="1403603"/>
            <a:ext cx="10058400" cy="5215150"/>
          </a:xfrm>
        </p:spPr>
        <p:txBody>
          <a:bodyPr>
            <a:normAutofit fontScale="92500" lnSpcReduction="20000"/>
          </a:bodyPr>
          <a:lstStyle/>
          <a:p>
            <a:pPr marL="0" indent="0">
              <a:buNone/>
            </a:pPr>
            <a:r>
              <a:rPr lang="en-US" sz="2400" dirty="0"/>
              <a:t>Original Data File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Example Business Requirements: </a:t>
            </a:r>
          </a:p>
          <a:p>
            <a:r>
              <a:rPr lang="en-US" sz="2400" dirty="0"/>
              <a:t>Remove the Year from Quarter</a:t>
            </a:r>
          </a:p>
          <a:p>
            <a:r>
              <a:rPr lang="en-US" sz="2400" dirty="0"/>
              <a:t>Add a profit column from revenue * gross margin columns</a:t>
            </a:r>
          </a:p>
          <a:p>
            <a:r>
              <a:rPr lang="en-US" sz="2400" dirty="0"/>
              <a:t>Add a timestamp column</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pic>
        <p:nvPicPr>
          <p:cNvPr id="2" name="Picture 1">
            <a:extLst>
              <a:ext uri="{FF2B5EF4-FFF2-40B4-BE49-F238E27FC236}">
                <a16:creationId xmlns:a16="http://schemas.microsoft.com/office/drawing/2014/main" id="{8A2E90FF-1A81-4673-B1D9-1D509E5DE099}"/>
              </a:ext>
            </a:extLst>
          </p:cNvPr>
          <p:cNvPicPr>
            <a:picLocks noChangeAspect="1"/>
          </p:cNvPicPr>
          <p:nvPr/>
        </p:nvPicPr>
        <p:blipFill>
          <a:blip r:embed="rId2"/>
          <a:stretch>
            <a:fillRect/>
          </a:stretch>
        </p:blipFill>
        <p:spPr>
          <a:xfrm>
            <a:off x="425753" y="1740583"/>
            <a:ext cx="11287125" cy="3057525"/>
          </a:xfrm>
          <a:prstGeom prst="rect">
            <a:avLst/>
          </a:prstGeom>
        </p:spPr>
      </p:pic>
      <p:sp>
        <p:nvSpPr>
          <p:cNvPr id="9" name="Rectangle 8">
            <a:extLst>
              <a:ext uri="{FF2B5EF4-FFF2-40B4-BE49-F238E27FC236}">
                <a16:creationId xmlns:a16="http://schemas.microsoft.com/office/drawing/2014/main" id="{2387E48B-20DC-420C-B09B-4DE0EDC24971}"/>
              </a:ext>
            </a:extLst>
          </p:cNvPr>
          <p:cNvSpPr/>
          <p:nvPr/>
        </p:nvSpPr>
        <p:spPr>
          <a:xfrm>
            <a:off x="8485632" y="1740583"/>
            <a:ext cx="1077507" cy="30575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08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362122" y="1262260"/>
            <a:ext cx="3562404" cy="830997"/>
          </a:xfrm>
          <a:prstGeom prst="rect">
            <a:avLst/>
          </a:prstGeom>
          <a:noFill/>
        </p:spPr>
        <p:txBody>
          <a:bodyPr wrap="square" rtlCol="0">
            <a:spAutoFit/>
          </a:bodyPr>
          <a:lstStyle/>
          <a:p>
            <a:r>
              <a:rPr lang="en-US" sz="2400" dirty="0">
                <a:solidFill>
                  <a:srgbClr val="FF0000"/>
                </a:solidFill>
              </a:rPr>
              <a:t>Name of the connection: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362123" y="3016585"/>
            <a:ext cx="3708418" cy="830997"/>
          </a:xfrm>
          <a:prstGeom prst="rect">
            <a:avLst/>
          </a:prstGeom>
          <a:noFill/>
        </p:spPr>
        <p:txBody>
          <a:bodyPr wrap="square" rtlCol="0">
            <a:spAutoFit/>
          </a:bodyPr>
          <a:lstStyle/>
          <a:p>
            <a:r>
              <a:rPr lang="en-US" sz="2400" dirty="0">
                <a:solidFill>
                  <a:srgbClr val="FF0000"/>
                </a:solidFill>
              </a:rPr>
              <a:t>The connection type should be Redshift</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2" y="1677759"/>
            <a:ext cx="5255090" cy="8239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9" y="3189514"/>
            <a:ext cx="490046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46224"/>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3207522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1102330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6788367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15990A8D-D81F-4856-8950-A92AAC59CE51}"/>
              </a:ext>
            </a:extLst>
          </p:cNvPr>
          <p:cNvSpPr>
            <a:spLocks noGrp="1"/>
          </p:cNvSpPr>
          <p:nvPr>
            <p:ph idx="1"/>
          </p:nvPr>
        </p:nvSpPr>
        <p:spPr>
          <a:xfrm>
            <a:off x="1069848" y="2121408"/>
            <a:ext cx="8378952" cy="4050792"/>
          </a:xfrm>
        </p:spPr>
        <p:txBody>
          <a:bodyPr/>
          <a:lstStyle/>
          <a:p>
            <a:pPr lvl="1"/>
            <a:r>
              <a:rPr lang="en-US" sz="2600" dirty="0"/>
              <a:t>Create S3 Endpoint</a:t>
            </a:r>
          </a:p>
          <a:p>
            <a:pPr lvl="1"/>
            <a:r>
              <a:rPr lang="en-US" sz="2600" dirty="0"/>
              <a:t>Add Redshift Connection</a:t>
            </a:r>
          </a:p>
          <a:p>
            <a:pPr lvl="1"/>
            <a:r>
              <a:rPr lang="en-US" sz="2600" dirty="0"/>
              <a:t>Test Redshift Connection</a:t>
            </a:r>
          </a:p>
          <a:p>
            <a:pPr lvl="1"/>
            <a:endParaRPr lang="en-US" sz="2600" dirty="0"/>
          </a:p>
          <a:p>
            <a:pPr marL="274320" lvl="1" indent="0">
              <a:buNone/>
            </a:pPr>
            <a:r>
              <a:rPr lang="en-US" sz="2600" dirty="0"/>
              <a:t>(Use US-EAST-1/N. Virginia Region)</a:t>
            </a:r>
          </a:p>
          <a:p>
            <a:pPr lvl="1"/>
            <a:endParaRPr lang="en-US" sz="2600" dirty="0"/>
          </a:p>
          <a:p>
            <a:pPr lvl="1"/>
            <a:endParaRPr lang="en-US" sz="2600" dirty="0"/>
          </a:p>
          <a:p>
            <a:pPr lvl="1"/>
            <a:endParaRPr lang="en-US" sz="2400" dirty="0"/>
          </a:p>
          <a:p>
            <a:pPr lvl="2"/>
            <a:endParaRPr lang="en-US" dirty="0"/>
          </a:p>
        </p:txBody>
      </p:sp>
      <p:sp>
        <p:nvSpPr>
          <p:cNvPr id="5" name="TextBox 4">
            <a:extLst>
              <a:ext uri="{FF2B5EF4-FFF2-40B4-BE49-F238E27FC236}">
                <a16:creationId xmlns:a16="http://schemas.microsoft.com/office/drawing/2014/main" id="{C98EC918-0CDC-4097-B6F1-BF58252EEC8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31199541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1BA4A041-2F95-4162-8841-D75ACD441DDB}"/>
              </a:ext>
            </a:extLst>
          </p:cNvPr>
          <p:cNvSpPr txBox="1"/>
          <p:nvPr/>
        </p:nvSpPr>
        <p:spPr>
          <a:xfrm>
            <a:off x="592667" y="391647"/>
            <a:ext cx="8658578" cy="923330"/>
          </a:xfrm>
          <a:prstGeom prst="rect">
            <a:avLst/>
          </a:prstGeom>
          <a:noFill/>
        </p:spPr>
        <p:txBody>
          <a:bodyPr wrap="square" rtlCol="0">
            <a:spAutoFit/>
          </a:bodyPr>
          <a:lstStyle/>
          <a:p>
            <a:r>
              <a:rPr lang="en-US" sz="5400" dirty="0">
                <a:latin typeface="+mj-lt"/>
              </a:rPr>
              <a:t>Glue</a:t>
            </a:r>
          </a:p>
        </p:txBody>
      </p:sp>
      <p:sp>
        <p:nvSpPr>
          <p:cNvPr id="31" name="Rectangle 30">
            <a:extLst>
              <a:ext uri="{FF2B5EF4-FFF2-40B4-BE49-F238E27FC236}">
                <a16:creationId xmlns:a16="http://schemas.microsoft.com/office/drawing/2014/main" id="{9A3BB9E4-96A8-4B19-9712-125F03218255}"/>
              </a:ext>
            </a:extLst>
          </p:cNvPr>
          <p:cNvSpPr/>
          <p:nvPr/>
        </p:nvSpPr>
        <p:spPr>
          <a:xfrm>
            <a:off x="4910172" y="2587273"/>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Content Placeholder 7">
            <a:extLst>
              <a:ext uri="{FF2B5EF4-FFF2-40B4-BE49-F238E27FC236}">
                <a16:creationId xmlns:a16="http://schemas.microsoft.com/office/drawing/2014/main" id="{7D91395C-DA88-4C54-A2C4-9E8332154D5B}"/>
              </a:ext>
            </a:extLst>
          </p:cNvPr>
          <p:cNvPicPr>
            <a:picLocks noGrp="1" noChangeAspect="1"/>
          </p:cNvPicPr>
          <p:nvPr>
            <p:ph idx="1"/>
          </p:nvPr>
        </p:nvPicPr>
        <p:blipFill rotWithShape="1">
          <a:blip r:embed="rId12">
            <a:extLst>
              <a:ext uri="{28A0092B-C50C-407E-A947-70E740481C1C}">
                <a14:useLocalDpi xmlns:a14="http://schemas.microsoft.com/office/drawing/2010/main" val="0"/>
              </a:ext>
            </a:extLst>
          </a:blip>
          <a:srcRect t="-533" r="47964" b="7010"/>
          <a:stretch/>
        </p:blipFill>
        <p:spPr>
          <a:xfrm>
            <a:off x="5440521" y="1994051"/>
            <a:ext cx="716004" cy="517959"/>
          </a:xfrm>
          <a:ln>
            <a:solidFill>
              <a:schemeClr val="tx1"/>
            </a:solidFill>
          </a:ln>
        </p:spPr>
      </p:pic>
      <p:pic>
        <p:nvPicPr>
          <p:cNvPr id="36" name="Picture 35">
            <a:extLst>
              <a:ext uri="{FF2B5EF4-FFF2-40B4-BE49-F238E27FC236}">
                <a16:creationId xmlns:a16="http://schemas.microsoft.com/office/drawing/2014/main" id="{42EAAE40-57ED-4356-AD18-166CE7E4059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90498" y="1917291"/>
            <a:ext cx="528807" cy="618004"/>
          </a:xfrm>
          <a:prstGeom prst="rect">
            <a:avLst/>
          </a:prstGeom>
        </p:spPr>
      </p:pic>
      <p:sp>
        <p:nvSpPr>
          <p:cNvPr id="38" name="Rectangle 37">
            <a:extLst>
              <a:ext uri="{FF2B5EF4-FFF2-40B4-BE49-F238E27FC236}">
                <a16:creationId xmlns:a16="http://schemas.microsoft.com/office/drawing/2014/main" id="{534F477C-E150-4742-8C37-D30177C8D990}"/>
              </a:ext>
            </a:extLst>
          </p:cNvPr>
          <p:cNvSpPr/>
          <p:nvPr/>
        </p:nvSpPr>
        <p:spPr>
          <a:xfrm>
            <a:off x="4844512" y="1929416"/>
            <a:ext cx="1374897" cy="65433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7304F97-3038-478E-8ABF-47F979B5AC9E}"/>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40" name="Straight Arrow Connector 39">
            <a:extLst>
              <a:ext uri="{FF2B5EF4-FFF2-40B4-BE49-F238E27FC236}">
                <a16:creationId xmlns:a16="http://schemas.microsoft.com/office/drawing/2014/main" id="{657C3365-0DDB-4B26-B329-3901E022A38B}"/>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9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22697" cy="155336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6875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your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glue-tutorial-XXX.py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5468" y="1319916"/>
            <a:ext cx="5565422" cy="5436625"/>
          </a:xfrm>
          <a:prstGeom prst="rect">
            <a:avLst/>
          </a:prstGeom>
          <a:ln>
            <a:solidFill>
              <a:schemeClr val="tx1"/>
            </a:solidFill>
          </a:ln>
        </p:spPr>
      </p:pic>
      <p:grpSp>
        <p:nvGrpSpPr>
          <p:cNvPr id="8" name="Group 7">
            <a:extLst>
              <a:ext uri="{FF2B5EF4-FFF2-40B4-BE49-F238E27FC236}">
                <a16:creationId xmlns:a16="http://schemas.microsoft.com/office/drawing/2014/main" id="{41C46B05-E05A-4667-9664-D96477DA558B}"/>
              </a:ext>
            </a:extLst>
          </p:cNvPr>
          <p:cNvGrpSpPr/>
          <p:nvPr/>
        </p:nvGrpSpPr>
        <p:grpSpPr>
          <a:xfrm>
            <a:off x="134770" y="1347376"/>
            <a:ext cx="3342356" cy="2308324"/>
            <a:chOff x="238633" y="1347376"/>
            <a:chExt cx="3238493" cy="2308324"/>
          </a:xfrm>
        </p:grpSpPr>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770223" y="2501538"/>
              <a:ext cx="706903" cy="4320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3" y="1347376"/>
              <a:ext cx="253159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grpSp>
      <p:grpSp>
        <p:nvGrpSpPr>
          <p:cNvPr id="3" name="Group 2">
            <a:extLst>
              <a:ext uri="{FF2B5EF4-FFF2-40B4-BE49-F238E27FC236}">
                <a16:creationId xmlns:a16="http://schemas.microsoft.com/office/drawing/2014/main" id="{7BE5466E-2EBB-45B6-9A96-441B27ED9F6C}"/>
              </a:ext>
            </a:extLst>
          </p:cNvPr>
          <p:cNvGrpSpPr/>
          <p:nvPr/>
        </p:nvGrpSpPr>
        <p:grpSpPr>
          <a:xfrm>
            <a:off x="134769" y="4912869"/>
            <a:ext cx="3342357" cy="1200329"/>
            <a:chOff x="134769" y="4912869"/>
            <a:chExt cx="3342357" cy="1200329"/>
          </a:xfrm>
        </p:grpSpPr>
        <p:cxnSp>
          <p:nvCxnSpPr>
            <p:cNvPr id="76" name="Straight Arrow Connector 75">
              <a:extLst>
                <a:ext uri="{FF2B5EF4-FFF2-40B4-BE49-F238E27FC236}">
                  <a16:creationId xmlns:a16="http://schemas.microsoft.com/office/drawing/2014/main" id="{EF82AA75-1D50-4E23-8952-2B3EA49872C6}"/>
                </a:ext>
              </a:extLst>
            </p:cNvPr>
            <p:cNvCxnSpPr>
              <a:cxnSpLocks/>
              <a:stCxn id="103" idx="3"/>
            </p:cNvCxnSpPr>
            <p:nvPr/>
          </p:nvCxnSpPr>
          <p:spPr>
            <a:xfrm flipV="1">
              <a:off x="2747553" y="5143702"/>
              <a:ext cx="729573" cy="3693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25D675A-6676-4430-A1F3-46D3A79A6249}"/>
                </a:ext>
              </a:extLst>
            </p:cNvPr>
            <p:cNvSpPr txBox="1"/>
            <p:nvPr/>
          </p:nvSpPr>
          <p:spPr>
            <a:xfrm>
              <a:off x="134769" y="4912869"/>
              <a:ext cx="2612784" cy="1200329"/>
            </a:xfrm>
            <a:prstGeom prst="rect">
              <a:avLst/>
            </a:prstGeom>
            <a:noFill/>
          </p:spPr>
          <p:txBody>
            <a:bodyPr wrap="square" rtlCol="0">
              <a:spAutoFit/>
            </a:bodyPr>
            <a:lstStyle/>
            <a:p>
              <a:r>
                <a:rPr lang="en-US" sz="2400" dirty="0">
                  <a:solidFill>
                    <a:srgbClr val="FF0000"/>
                  </a:solidFill>
                </a:rPr>
                <a:t>Parameterize values to be used in the script</a:t>
              </a:r>
            </a:p>
          </p:txBody>
        </p:sp>
      </p:grpSp>
      <p:sp>
        <p:nvSpPr>
          <p:cNvPr id="24" name="Oval 23">
            <a:extLst>
              <a:ext uri="{FF2B5EF4-FFF2-40B4-BE49-F238E27FC236}">
                <a16:creationId xmlns:a16="http://schemas.microsoft.com/office/drawing/2014/main" id="{97551916-10A1-47B5-97F9-CDEFDC8BFB4E}"/>
              </a:ext>
            </a:extLst>
          </p:cNvPr>
          <p:cNvSpPr/>
          <p:nvPr/>
        </p:nvSpPr>
        <p:spPr>
          <a:xfrm>
            <a:off x="5596114" y="6455772"/>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8819147" y="2533012"/>
            <a:ext cx="3430597" cy="3293209"/>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a:t>
            </a:r>
            <a:r>
              <a:rPr lang="en-US" sz="1600" dirty="0" err="1">
                <a:latin typeface="Abadi" panose="020B0604020202020204" pitchFamily="34" charset="0"/>
              </a:rPr>
              <a:t>glue_tutorial_redshift_xxx</a:t>
            </a:r>
            <a:endParaRPr lang="en-US" sz="1600" dirty="0">
              <a:latin typeface="Abadi" panose="020B0604020202020204" pitchFamily="34" charset="0"/>
            </a:endParaRPr>
          </a:p>
          <a:p>
            <a:r>
              <a:rPr lang="en-US" sz="1600" dirty="0">
                <a:latin typeface="Abadi" panose="020B0604020202020204" pitchFamily="34" charset="0"/>
              </a:rPr>
              <a:t>--SCHEMA_NAME			</a:t>
            </a:r>
            <a:r>
              <a:rPr lang="en-US" sz="1600" dirty="0" err="1">
                <a:latin typeface="Abadi" panose="020B0604020202020204" pitchFamily="34" charset="0"/>
              </a:rPr>
              <a:t>sales_redshift_schema_xxx</a:t>
            </a:r>
            <a:endParaRPr lang="en-US" sz="1600" dirty="0">
              <a:latin typeface="Abadi" panose="020B0604020202020204" pitchFamily="34" charset="0"/>
            </a:endParaRPr>
          </a:p>
          <a:p>
            <a:r>
              <a:rPr lang="en-US" sz="1600" dirty="0">
                <a:latin typeface="Abadi" panose="020B0604020202020204" pitchFamily="34" charset="0"/>
              </a:rPr>
              <a:t>--REDSHIFT_TABLE_NAME			</a:t>
            </a:r>
            <a:r>
              <a:rPr lang="en-US" sz="1600" dirty="0" err="1">
                <a:latin typeface="Abadi" panose="020B0604020202020204" pitchFamily="34" charset="0"/>
              </a:rPr>
              <a:t>products_redshift_table_xxx</a:t>
            </a:r>
            <a:r>
              <a:rPr lang="en-US" sz="1600" dirty="0">
                <a:latin typeface="Abadi" panose="020B0604020202020204" pitchFamily="34" charset="0"/>
              </a:rPr>
              <a:t> </a:t>
            </a:r>
          </a:p>
          <a:p>
            <a:r>
              <a:rPr lang="en-US" sz="1600" dirty="0">
                <a:latin typeface="Abadi" panose="020B0604020202020204" pitchFamily="34" charset="0"/>
              </a:rPr>
              <a:t>--GLUE_TABLE_NAME</a:t>
            </a:r>
          </a:p>
          <a:p>
            <a:r>
              <a:rPr lang="en-US" sz="1600" dirty="0">
                <a:latin typeface="Abadi" panose="020B0604020202020204" pitchFamily="34" charset="0"/>
              </a:rPr>
              <a:t>	products-</a:t>
            </a:r>
            <a:r>
              <a:rPr lang="en-US" sz="1600" dirty="0" err="1">
                <a:latin typeface="Abadi" panose="020B0604020202020204" pitchFamily="34" charset="0"/>
              </a:rPr>
              <a:t>glue_table_xxx</a:t>
            </a:r>
            <a:endParaRPr lang="en-US" sz="1600" dirty="0">
              <a:latin typeface="Abadi" panose="020B0604020202020204" pitchFamily="34" charset="0"/>
            </a:endParaRPr>
          </a:p>
          <a:p>
            <a:r>
              <a:rPr lang="en-US" sz="1600" dirty="0">
                <a:latin typeface="Abadi" panose="020B0604020202020204" pitchFamily="34" charset="0"/>
              </a:rPr>
              <a:t>--CONNECTION_NAME</a:t>
            </a:r>
          </a:p>
          <a:p>
            <a:r>
              <a:rPr lang="en-US" sz="1600" dirty="0">
                <a:latin typeface="Abadi" panose="020B0604020202020204" pitchFamily="34" charset="0"/>
              </a:rPr>
              <a:t>	glue-tutorial-xxx</a:t>
            </a:r>
          </a:p>
          <a:p>
            <a:r>
              <a:rPr lang="en-US" sz="1600" dirty="0">
                <a:latin typeface="Abadi" panose="020B0604020202020204" pitchFamily="34" charset="0"/>
              </a:rPr>
              <a:t>--GLUE_DB_NAME</a:t>
            </a:r>
          </a:p>
          <a:p>
            <a:r>
              <a:rPr lang="en-US" sz="1600" dirty="0">
                <a:latin typeface="Abadi" panose="020B0604020202020204" pitchFamily="34" charset="0"/>
              </a:rPr>
              <a:t>	glue-database-xxx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grpSp>
        <p:nvGrpSpPr>
          <p:cNvPr id="16" name="Group 15">
            <a:extLst>
              <a:ext uri="{FF2B5EF4-FFF2-40B4-BE49-F238E27FC236}">
                <a16:creationId xmlns:a16="http://schemas.microsoft.com/office/drawing/2014/main" id="{743F1BB7-D1FF-4570-B1FA-8B9F1079B51C}"/>
              </a:ext>
            </a:extLst>
          </p:cNvPr>
          <p:cNvGrpSpPr/>
          <p:nvPr/>
        </p:nvGrpSpPr>
        <p:grpSpPr>
          <a:xfrm>
            <a:off x="134769" y="3673199"/>
            <a:ext cx="3342357" cy="1200329"/>
            <a:chOff x="134769" y="4798427"/>
            <a:chExt cx="3342357" cy="1200329"/>
          </a:xfrm>
        </p:grpSpPr>
        <p:cxnSp>
          <p:nvCxnSpPr>
            <p:cNvPr id="17" name="Straight Arrow Connector 16">
              <a:extLst>
                <a:ext uri="{FF2B5EF4-FFF2-40B4-BE49-F238E27FC236}">
                  <a16:creationId xmlns:a16="http://schemas.microsoft.com/office/drawing/2014/main" id="{2054833E-7B1B-45D4-A305-9D80BF3A9CF1}"/>
                </a:ext>
              </a:extLst>
            </p:cNvPr>
            <p:cNvCxnSpPr>
              <a:cxnSpLocks/>
              <a:stCxn id="18" idx="3"/>
            </p:cNvCxnSpPr>
            <p:nvPr/>
          </p:nvCxnSpPr>
          <p:spPr>
            <a:xfrm flipV="1">
              <a:off x="2747552" y="4818654"/>
              <a:ext cx="729574" cy="5799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59A779A-5ED5-4A6C-8618-655CF2B3E142}"/>
                </a:ext>
              </a:extLst>
            </p:cNvPr>
            <p:cNvSpPr txBox="1"/>
            <p:nvPr/>
          </p:nvSpPr>
          <p:spPr>
            <a:xfrm>
              <a:off x="134769" y="4798427"/>
              <a:ext cx="2612783" cy="1200329"/>
            </a:xfrm>
            <a:prstGeom prst="rect">
              <a:avLst/>
            </a:prstGeom>
            <a:noFill/>
          </p:spPr>
          <p:txBody>
            <a:bodyPr wrap="square" rtlCol="0">
              <a:spAutoFit/>
            </a:bodyPr>
            <a:lstStyle/>
            <a:p>
              <a:r>
                <a:rPr lang="en-US" sz="2400" dirty="0">
                  <a:solidFill>
                    <a:srgbClr val="FF0000"/>
                  </a:solidFill>
                </a:rPr>
                <a:t>Job automatically stops after set time</a:t>
              </a:r>
            </a:p>
          </p:txBody>
        </p:sp>
      </p:gr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p:bldP spid="29"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389413"/>
            <a:ext cx="10058400" cy="4904509"/>
          </a:xfrm>
        </p:spPr>
        <p:txBody>
          <a:bodyPr>
            <a:normAutofit lnSpcReduction="10000"/>
          </a:bodyPr>
          <a:lstStyle/>
          <a:p>
            <a:r>
              <a:rPr lang="en-US" sz="2400" dirty="0"/>
              <a:t>Serverless </a:t>
            </a:r>
          </a:p>
          <a:p>
            <a:pPr lvl="1"/>
            <a:r>
              <a:rPr lang="en-US" sz="2200" dirty="0"/>
              <a:t>companies do not have to invest and maintain on premise servers</a:t>
            </a:r>
          </a:p>
          <a:p>
            <a:r>
              <a:rPr lang="en-US" sz="2400" dirty="0"/>
              <a:t>Easily scalable </a:t>
            </a:r>
          </a:p>
          <a:p>
            <a:pPr lvl="1"/>
            <a:r>
              <a:rPr lang="en-US" sz="2200" dirty="0"/>
              <a:t>adjust storage needs up and down based on need</a:t>
            </a:r>
          </a:p>
          <a:p>
            <a:r>
              <a:rPr lang="en-US" sz="2400" dirty="0"/>
              <a:t>Cost Effective – Glue is cheaper than other ETL Services</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a:stCxn id="15" idx="1"/>
          </p:cNvCxnSpPr>
          <p:nvPr/>
        </p:nvCxnSpPr>
        <p:spPr>
          <a:xfrm flipH="1" flipV="1">
            <a:off x="3856384" y="4574668"/>
            <a:ext cx="1072962" cy="10531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4929346" y="4658368"/>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a:stCxn id="7" idx="0"/>
          </p:cNvCxnSpPr>
          <p:nvPr/>
        </p:nvCxnSpPr>
        <p:spPr>
          <a:xfrm flipH="1" flipV="1">
            <a:off x="7845290" y="4566052"/>
            <a:ext cx="1036764" cy="6528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289068" y="5218950"/>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a:stCxn id="11" idx="1"/>
          </p:cNvCxnSpPr>
          <p:nvPr/>
        </p:nvCxnSpPr>
        <p:spPr>
          <a:xfrm flipH="1">
            <a:off x="2475914" y="2263119"/>
            <a:ext cx="6047161" cy="1424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1478289"/>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503634"/>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503634"/>
            <a:ext cx="3819525" cy="830997"/>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set to a Data Frame</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962181"/>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a:stCxn id="13" idx="1"/>
          </p:cNvCxnSpPr>
          <p:nvPr/>
        </p:nvCxnSpPr>
        <p:spPr>
          <a:xfrm flipH="1">
            <a:off x="4575313" y="1919133"/>
            <a:ext cx="2982352" cy="2805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593568"/>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497385"/>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805294"/>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71327" y="1356972"/>
            <a:ext cx="10048460" cy="539935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3412074"/>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3050ECC9-F314-4955-B94F-455DDE243A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
        <p:nvSpPr>
          <p:cNvPr id="31" name="Rectangle 30">
            <a:extLst>
              <a:ext uri="{FF2B5EF4-FFF2-40B4-BE49-F238E27FC236}">
                <a16:creationId xmlns:a16="http://schemas.microsoft.com/office/drawing/2014/main" id="{21268741-F9F6-4506-89A7-A30B371B9825}"/>
              </a:ext>
            </a:extLst>
          </p:cNvPr>
          <p:cNvSpPr/>
          <p:nvPr/>
        </p:nvSpPr>
        <p:spPr>
          <a:xfrm>
            <a:off x="6965781" y="2596768"/>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732579A-F616-41E6-A93C-218D90C6E99A}"/>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4" name="Straight Arrow Connector 33">
            <a:extLst>
              <a:ext uri="{FF2B5EF4-FFF2-40B4-BE49-F238E27FC236}">
                <a16:creationId xmlns:a16="http://schemas.microsoft.com/office/drawing/2014/main" id="{6A8A5BEF-3E05-4E49-AC88-C31B7180857A}"/>
              </a:ext>
            </a:extLst>
          </p:cNvPr>
          <p:cNvCxnSpPr>
            <a:cxnSpLocks/>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9650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611085"/>
            <a:ext cx="10058400" cy="5246915"/>
          </a:xfrm>
        </p:spPr>
        <p:txBody>
          <a:bodyPr>
            <a:normAutofit fontScale="85000" lnSpcReduction="20000"/>
          </a:bodyPr>
          <a:lstStyle/>
          <a:p>
            <a:r>
              <a:rPr lang="en-US" sz="2400" dirty="0"/>
              <a:t>AWS is more flexible – scale up or down storage based on need</a:t>
            </a:r>
          </a:p>
          <a:p>
            <a:r>
              <a:rPr lang="en-US" sz="2400" dirty="0"/>
              <a:t>AWS is less complex – no need to set up and maintain servers</a:t>
            </a:r>
          </a:p>
          <a:p>
            <a:r>
              <a:rPr lang="en-US" sz="2400" dirty="0"/>
              <a:t>AWS cheaper</a:t>
            </a:r>
          </a:p>
          <a:p>
            <a:pPr lvl="1"/>
            <a:r>
              <a:rPr lang="en-US" sz="2400" dirty="0"/>
              <a:t>Start up cost</a:t>
            </a:r>
          </a:p>
          <a:p>
            <a:pPr lvl="1"/>
            <a:r>
              <a:rPr lang="en-US" sz="2400" dirty="0"/>
              <a:t>Maintenance cost</a:t>
            </a:r>
          </a:p>
          <a:p>
            <a:pPr lvl="1"/>
            <a:r>
              <a:rPr lang="en-US" sz="2400" dirty="0"/>
              <a:t>Pay as you go</a:t>
            </a:r>
          </a:p>
          <a:p>
            <a:r>
              <a:rPr lang="en-US" sz="2400" dirty="0"/>
              <a:t>Hadoop has challenges handling a lot of small files</a:t>
            </a:r>
          </a:p>
          <a:p>
            <a:r>
              <a:rPr lang="en-US" sz="2400" dirty="0"/>
              <a:t>AWS – End to End solution for data needs</a:t>
            </a:r>
          </a:p>
          <a:p>
            <a:pPr lvl="1"/>
            <a:r>
              <a:rPr lang="en-US" sz="2400" dirty="0"/>
              <a:t>Storage</a:t>
            </a:r>
          </a:p>
          <a:p>
            <a:pPr lvl="1"/>
            <a:r>
              <a:rPr lang="en-US" sz="2400" dirty="0"/>
              <a:t>Transform</a:t>
            </a:r>
          </a:p>
          <a:p>
            <a:pPr lvl="1"/>
            <a:r>
              <a:rPr lang="en-US" sz="2400" dirty="0"/>
              <a:t>Business Intelligence</a:t>
            </a:r>
          </a:p>
          <a:p>
            <a:r>
              <a:rPr lang="en-US" sz="2400" dirty="0"/>
              <a:t>ETL &amp; ELT(AWS) vs. ELT(Hadoop)</a:t>
            </a:r>
          </a:p>
          <a:p>
            <a:r>
              <a:rPr lang="en-US" sz="2400" dirty="0"/>
              <a:t>Durability</a:t>
            </a:r>
          </a:p>
          <a:p>
            <a:pPr lvl="1"/>
            <a:r>
              <a:rPr lang="en-US" sz="2400" dirty="0"/>
              <a:t>Data stored in multiple locations within region</a:t>
            </a:r>
          </a:p>
          <a:p>
            <a:pPr lvl="1"/>
            <a:r>
              <a:rPr lang="en-US" sz="24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1169551"/>
          </a:xfrm>
          <a:prstGeom prst="rect">
            <a:avLst/>
          </a:prstGeom>
          <a:noFill/>
        </p:spPr>
        <p:txBody>
          <a:bodyPr wrap="square" rtlCol="0">
            <a:spAutoFit/>
          </a:bodyPr>
          <a:lstStyle/>
          <a:p>
            <a:r>
              <a:rPr lang="en-US" sz="5400" dirty="0">
                <a:latin typeface="+mj-lt"/>
              </a:rPr>
              <a:t>AWS vs. Hadoop </a:t>
            </a:r>
          </a:p>
          <a:p>
            <a:r>
              <a:rPr lang="en-US" sz="1600" dirty="0"/>
              <a:t>Hadoop – A popular platform used to store and transform big data</a:t>
            </a:r>
          </a:p>
        </p:txBody>
      </p:sp>
    </p:spTree>
    <p:extLst>
      <p:ext uri="{BB962C8B-B14F-4D97-AF65-F5344CB8AC3E}">
        <p14:creationId xmlns:p14="http://schemas.microsoft.com/office/powerpoint/2010/main" val="460543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1" name="TextBox 30">
            <a:extLst>
              <a:ext uri="{FF2B5EF4-FFF2-40B4-BE49-F238E27FC236}">
                <a16:creationId xmlns:a16="http://schemas.microsoft.com/office/drawing/2014/main" id="{90CA849F-6210-4258-89AF-F10A2C1887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sp>
        <p:nvSpPr>
          <p:cNvPr id="32" name="Rectangle 31">
            <a:extLst>
              <a:ext uri="{FF2B5EF4-FFF2-40B4-BE49-F238E27FC236}">
                <a16:creationId xmlns:a16="http://schemas.microsoft.com/office/drawing/2014/main" id="{6C2A3426-C28F-42CF-ACAC-465FE515AF2E}"/>
              </a:ext>
            </a:extLst>
          </p:cNvPr>
          <p:cNvSpPr/>
          <p:nvPr/>
        </p:nvSpPr>
        <p:spPr>
          <a:xfrm>
            <a:off x="6883239" y="5180551"/>
            <a:ext cx="1126424" cy="104655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15E482C-8AED-4566-B4CF-E0130DDEEFD8}"/>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0" name="Straight Arrow Connector 29">
            <a:extLst>
              <a:ext uri="{FF2B5EF4-FFF2-40B4-BE49-F238E27FC236}">
                <a16:creationId xmlns:a16="http://schemas.microsoft.com/office/drawing/2014/main" id="{A372F015-BD3D-4AD3-8249-1C0C8B103BE4}"/>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4899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029123" cy="4050792"/>
          </a:xfrm>
        </p:spPr>
        <p:txBody>
          <a:bodyPr/>
          <a:lstStyle/>
          <a:p>
            <a:pPr lvl="1"/>
            <a:r>
              <a:rPr lang="en-US" sz="2600" dirty="0"/>
              <a:t>Create 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5</a:t>
            </a:r>
          </a:p>
        </p:txBody>
      </p:sp>
    </p:spTree>
    <p:extLst>
      <p:ext uri="{BB962C8B-B14F-4D97-AF65-F5344CB8AC3E}">
        <p14:creationId xmlns:p14="http://schemas.microsoft.com/office/powerpoint/2010/main" val="31985824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a:stCxn id="3" idx="3"/>
          </p:cNvCxnSpPr>
          <p:nvPr/>
        </p:nvCxnSpPr>
        <p:spPr>
          <a:xfrm flipV="1">
            <a:off x="4357409" y="3024554"/>
            <a:ext cx="552216" cy="11553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4066903" y="5294811"/>
            <a:ext cx="1538767" cy="1774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254" cy="7030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440267" y="3999910"/>
            <a:ext cx="880788" cy="12900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619488" y="1381755"/>
            <a:ext cx="1339467" cy="8310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851694" y="4656414"/>
            <a:ext cx="1616106" cy="16396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39E3E83-F9C5-40CF-BFCC-633F4BF40E44}"/>
              </a:ext>
            </a:extLst>
          </p:cNvPr>
          <p:cNvSpPr txBox="1"/>
          <p:nvPr/>
        </p:nvSpPr>
        <p:spPr>
          <a:xfrm>
            <a:off x="8156350" y="484632"/>
            <a:ext cx="3544035" cy="1609344"/>
          </a:xfrm>
          <a:prstGeom prst="rect">
            <a:avLst/>
          </a:prstGeom>
          <a:ln>
            <a:noFill/>
          </a:ln>
        </p:spPr>
        <p:txBody>
          <a:bodyPr vert="horz" lIns="91440" tIns="45720" rIns="91440" bIns="45720" rtlCol="0" anchor="ctr">
            <a:normAutofit/>
          </a:bodyPr>
          <a:lstStyle/>
          <a:p>
            <a:pPr defTabSz="914400">
              <a:lnSpc>
                <a:spcPct val="90000"/>
              </a:lnSpc>
              <a:spcBef>
                <a:spcPct val="0"/>
              </a:spcBef>
              <a:spcAft>
                <a:spcPts val="600"/>
              </a:spcAft>
            </a:pPr>
            <a:r>
              <a:rPr lang="en-US" sz="3200" cap="all" dirty="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rPr>
              <a:t>Glue Tutorial Overview</a:t>
            </a:r>
          </a:p>
        </p:txBody>
      </p:sp>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8156351" y="2121408"/>
            <a:ext cx="3544034" cy="4050792"/>
          </a:xfrm>
        </p:spPr>
        <p:txBody>
          <a:bodyPr vert="horz" lIns="91440" tIns="45720" rIns="91440" bIns="45720" rtlCol="0">
            <a:normAutofit/>
          </a:bodyPr>
          <a:lstStyle/>
          <a:p>
            <a:r>
              <a:rPr lang="en-US" sz="1600" dirty="0"/>
              <a:t>Setup Redshift Cluster</a:t>
            </a:r>
          </a:p>
          <a:p>
            <a:r>
              <a:rPr lang="en-US" sz="1600" dirty="0"/>
              <a:t>S3 bucket for storing the file</a:t>
            </a:r>
          </a:p>
          <a:p>
            <a:r>
              <a:rPr lang="en-US" sz="1600" dirty="0"/>
              <a:t>Athena table to access data in file</a:t>
            </a:r>
          </a:p>
          <a:p>
            <a:r>
              <a:rPr lang="en-US" sz="1600" dirty="0"/>
              <a:t>Glue connection</a:t>
            </a:r>
          </a:p>
          <a:p>
            <a:r>
              <a:rPr lang="en-US" sz="1600" dirty="0"/>
              <a:t>Glue job</a:t>
            </a:r>
          </a:p>
          <a:p>
            <a:r>
              <a:rPr lang="en-US" sz="1600" dirty="0"/>
              <a:t>Connect To Redshift in SQL Workbench</a:t>
            </a:r>
          </a:p>
          <a:p>
            <a:r>
              <a:rPr lang="en-US" sz="1600" dirty="0"/>
              <a:t>Create Redshift table</a:t>
            </a:r>
          </a:p>
          <a:p>
            <a:r>
              <a:rPr lang="en-US" sz="1600" dirty="0"/>
              <a:t>Run Glue job</a:t>
            </a:r>
          </a:p>
          <a:p>
            <a:r>
              <a:rPr lang="en-US" sz="1600" dirty="0" err="1"/>
              <a:t>QuickSight</a:t>
            </a:r>
            <a:endParaRPr lang="en-US" sz="1600" dirty="0"/>
          </a:p>
          <a:p>
            <a:endParaRPr lang="en-US" sz="1600" dirty="0"/>
          </a:p>
        </p:txBody>
      </p:sp>
      <p:grpSp>
        <p:nvGrpSpPr>
          <p:cNvPr id="15" name="Group 1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44" name="Picture 43">
            <a:extLst>
              <a:ext uri="{FF2B5EF4-FFF2-40B4-BE49-F238E27FC236}">
                <a16:creationId xmlns:a16="http://schemas.microsoft.com/office/drawing/2014/main" id="{DD6F181B-C489-4BFC-BDF6-7719993C7D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831" y="2073315"/>
            <a:ext cx="971634" cy="834784"/>
          </a:xfrm>
          <a:prstGeom prst="rect">
            <a:avLst/>
          </a:prstGeom>
        </p:spPr>
      </p:pic>
      <p:pic>
        <p:nvPicPr>
          <p:cNvPr id="45" name="Picture 44">
            <a:extLst>
              <a:ext uri="{FF2B5EF4-FFF2-40B4-BE49-F238E27FC236}">
                <a16:creationId xmlns:a16="http://schemas.microsoft.com/office/drawing/2014/main" id="{F8380893-321F-4F55-AC5B-C979D77DEF64}"/>
              </a:ext>
            </a:extLst>
          </p:cNvPr>
          <p:cNvPicPr>
            <a:picLocks noChangeAspect="1"/>
          </p:cNvPicPr>
          <p:nvPr/>
        </p:nvPicPr>
        <p:blipFill>
          <a:blip r:embed="rId7"/>
          <a:stretch>
            <a:fillRect/>
          </a:stretch>
        </p:blipFill>
        <p:spPr>
          <a:xfrm>
            <a:off x="3661725" y="2018795"/>
            <a:ext cx="941706" cy="941706"/>
          </a:xfrm>
          <a:prstGeom prst="rect">
            <a:avLst/>
          </a:prstGeom>
        </p:spPr>
      </p:pic>
      <p:pic>
        <p:nvPicPr>
          <p:cNvPr id="46" name="Picture 45">
            <a:extLst>
              <a:ext uri="{FF2B5EF4-FFF2-40B4-BE49-F238E27FC236}">
                <a16:creationId xmlns:a16="http://schemas.microsoft.com/office/drawing/2014/main" id="{F2FADF52-0B30-460A-849D-E0994355A4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7425" y="1956835"/>
            <a:ext cx="1067744" cy="1067744"/>
          </a:xfrm>
          <a:prstGeom prst="rect">
            <a:avLst/>
          </a:prstGeom>
        </p:spPr>
      </p:pic>
      <p:pic>
        <p:nvPicPr>
          <p:cNvPr id="47" name="Picture 46">
            <a:extLst>
              <a:ext uri="{FF2B5EF4-FFF2-40B4-BE49-F238E27FC236}">
                <a16:creationId xmlns:a16="http://schemas.microsoft.com/office/drawing/2014/main" id="{3B8371E0-44BE-4274-8884-C9DC1D156C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7156" y="2039589"/>
            <a:ext cx="889134" cy="889134"/>
          </a:xfrm>
          <a:prstGeom prst="rect">
            <a:avLst/>
          </a:prstGeom>
        </p:spPr>
      </p:pic>
      <p:pic>
        <p:nvPicPr>
          <p:cNvPr id="48" name="Picture 47">
            <a:extLst>
              <a:ext uri="{FF2B5EF4-FFF2-40B4-BE49-F238E27FC236}">
                <a16:creationId xmlns:a16="http://schemas.microsoft.com/office/drawing/2014/main" id="{D963AEA5-46C2-4E31-BB00-BC34E51C3BD8}"/>
              </a:ext>
            </a:extLst>
          </p:cNvPr>
          <p:cNvPicPr>
            <a:picLocks noChangeAspect="1"/>
          </p:cNvPicPr>
          <p:nvPr/>
        </p:nvPicPr>
        <p:blipFill rotWithShape="1">
          <a:blip r:embed="rId10">
            <a:extLst>
              <a:ext uri="{28A0092B-C50C-407E-A947-70E740481C1C}">
                <a14:useLocalDpi xmlns:a14="http://schemas.microsoft.com/office/drawing/2010/main" val="0"/>
              </a:ext>
            </a:extLst>
          </a:blip>
          <a:srcRect l="30842" t="8398" r="59765" b="77474"/>
          <a:stretch/>
        </p:blipFill>
        <p:spPr>
          <a:xfrm>
            <a:off x="1959850" y="4431307"/>
            <a:ext cx="1142894" cy="904763"/>
          </a:xfrm>
          <a:prstGeom prst="rect">
            <a:avLst/>
          </a:prstGeom>
        </p:spPr>
      </p:pic>
      <p:pic>
        <p:nvPicPr>
          <p:cNvPr id="49" name="Picture 48">
            <a:extLst>
              <a:ext uri="{FF2B5EF4-FFF2-40B4-BE49-F238E27FC236}">
                <a16:creationId xmlns:a16="http://schemas.microsoft.com/office/drawing/2014/main" id="{392EE58F-7AAA-4BA5-A13E-4F85B8D9C7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60890" y="4439121"/>
            <a:ext cx="1155081" cy="889134"/>
          </a:xfrm>
          <a:prstGeom prst="rect">
            <a:avLst/>
          </a:prstGeom>
          <a:blipFill dpi="0" rotWithShape="1">
            <a:blip r:embed="rId12">
              <a:alphaModFix amt="27000"/>
            </a:blip>
            <a:srcRect/>
            <a:tile tx="0" ty="0" sx="100000" sy="100000" flip="none" algn="tl"/>
          </a:blipFill>
        </p:spPr>
      </p:pic>
      <p:pic>
        <p:nvPicPr>
          <p:cNvPr id="50" name="Picture 49">
            <a:extLst>
              <a:ext uri="{FF2B5EF4-FFF2-40B4-BE49-F238E27FC236}">
                <a16:creationId xmlns:a16="http://schemas.microsoft.com/office/drawing/2014/main" id="{9E74ADF9-0C26-4271-B5FC-3E1EB12FFC89}"/>
              </a:ext>
            </a:extLst>
          </p:cNvPr>
          <p:cNvPicPr>
            <a:picLocks noChangeAspect="1"/>
          </p:cNvPicPr>
          <p:nvPr/>
        </p:nvPicPr>
        <p:blipFill rotWithShape="1">
          <a:blip r:embed="rId13"/>
          <a:srcRect l="-868" t="8383" r="868" b="1556"/>
          <a:stretch/>
        </p:blipFill>
        <p:spPr>
          <a:xfrm>
            <a:off x="5250046" y="4682373"/>
            <a:ext cx="938737" cy="904763"/>
          </a:xfrm>
          <a:prstGeom prst="rect">
            <a:avLst/>
          </a:prstGeom>
        </p:spPr>
      </p:pic>
      <p:sp>
        <p:nvSpPr>
          <p:cNvPr id="51" name="L-Shape 50">
            <a:extLst>
              <a:ext uri="{FF2B5EF4-FFF2-40B4-BE49-F238E27FC236}">
                <a16:creationId xmlns:a16="http://schemas.microsoft.com/office/drawing/2014/main" id="{7EED1F99-D6A0-4031-B743-FC514725446A}"/>
              </a:ext>
            </a:extLst>
          </p:cNvPr>
          <p:cNvSpPr/>
          <p:nvPr/>
        </p:nvSpPr>
        <p:spPr>
          <a:xfrm rot="5400000">
            <a:off x="2731907" y="811841"/>
            <a:ext cx="4132728" cy="5938056"/>
          </a:xfrm>
          <a:prstGeom prst="corner">
            <a:avLst>
              <a:gd name="adj1" fmla="val 68013"/>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62BBAC9A-88B0-4BAF-A3E6-07B71026E3F4}"/>
              </a:ext>
            </a:extLst>
          </p:cNvPr>
          <p:cNvCxnSpPr>
            <a:stCxn id="45" idx="1"/>
            <a:endCxn id="46" idx="3"/>
          </p:cNvCxnSpPr>
          <p:nvPr/>
        </p:nvCxnSpPr>
        <p:spPr>
          <a:xfrm flipH="1">
            <a:off x="3065169" y="2489648"/>
            <a:ext cx="596556" cy="10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13041C0-4FB6-4D46-AF8E-BC4A0BC86ADD}"/>
              </a:ext>
            </a:extLst>
          </p:cNvPr>
          <p:cNvCxnSpPr>
            <a:cxnSpLocks/>
            <a:stCxn id="44" idx="3"/>
            <a:endCxn id="46" idx="1"/>
          </p:cNvCxnSpPr>
          <p:nvPr/>
        </p:nvCxnSpPr>
        <p:spPr>
          <a:xfrm>
            <a:off x="1273465" y="2490707"/>
            <a:ext cx="72396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F9F2109-432C-42E9-BE3D-CDD648E28424}"/>
              </a:ext>
            </a:extLst>
          </p:cNvPr>
          <p:cNvCxnSpPr>
            <a:cxnSpLocks/>
            <a:stCxn id="45" idx="3"/>
            <a:endCxn id="56" idx="1"/>
          </p:cNvCxnSpPr>
          <p:nvPr/>
        </p:nvCxnSpPr>
        <p:spPr>
          <a:xfrm flipV="1">
            <a:off x="4603431" y="2484156"/>
            <a:ext cx="573448" cy="54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783FF0E-71A3-4FBB-921E-D5679F55BEA6}"/>
              </a:ext>
            </a:extLst>
          </p:cNvPr>
          <p:cNvCxnSpPr>
            <a:cxnSpLocks/>
            <a:stCxn id="56" idx="3"/>
            <a:endCxn id="47" idx="1"/>
          </p:cNvCxnSpPr>
          <p:nvPr/>
        </p:nvCxnSpPr>
        <p:spPr>
          <a:xfrm>
            <a:off x="6244623" y="2484156"/>
            <a:ext cx="54253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4" descr="Image result for redshift icon">
            <a:extLst>
              <a:ext uri="{FF2B5EF4-FFF2-40B4-BE49-F238E27FC236}">
                <a16:creationId xmlns:a16="http://schemas.microsoft.com/office/drawing/2014/main" id="{85E1A0D8-E19C-4C14-9037-A6377717F4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76879" y="1950284"/>
            <a:ext cx="1067744" cy="1067744"/>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Straight Arrow Connector 56">
            <a:extLst>
              <a:ext uri="{FF2B5EF4-FFF2-40B4-BE49-F238E27FC236}">
                <a16:creationId xmlns:a16="http://schemas.microsoft.com/office/drawing/2014/main" id="{E057619D-9C4E-4675-9B90-20786E338EBD}"/>
              </a:ext>
            </a:extLst>
          </p:cNvPr>
          <p:cNvCxnSpPr>
            <a:cxnSpLocks/>
            <a:stCxn id="50" idx="0"/>
            <a:endCxn id="64" idx="2"/>
          </p:cNvCxnSpPr>
          <p:nvPr/>
        </p:nvCxnSpPr>
        <p:spPr>
          <a:xfrm flipH="1" flipV="1">
            <a:off x="5710751" y="3207551"/>
            <a:ext cx="8664" cy="1474822"/>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6794971-F5DC-449B-BA9C-7B206EED69B8}"/>
              </a:ext>
            </a:extLst>
          </p:cNvPr>
          <p:cNvCxnSpPr>
            <a:cxnSpLocks/>
            <a:stCxn id="48" idx="0"/>
            <a:endCxn id="62" idx="2"/>
          </p:cNvCxnSpPr>
          <p:nvPr/>
        </p:nvCxnSpPr>
        <p:spPr>
          <a:xfrm flipV="1">
            <a:off x="2531297" y="3211295"/>
            <a:ext cx="0" cy="1220012"/>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C0F3C1E-CF0C-44A3-AEA0-61A1E0C1C19A}"/>
              </a:ext>
            </a:extLst>
          </p:cNvPr>
          <p:cNvCxnSpPr>
            <a:stCxn id="48" idx="3"/>
            <a:endCxn id="49" idx="1"/>
          </p:cNvCxnSpPr>
          <p:nvPr/>
        </p:nvCxnSpPr>
        <p:spPr>
          <a:xfrm flipV="1">
            <a:off x="3102744" y="4883688"/>
            <a:ext cx="458146" cy="1"/>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065E044-936A-4C04-8F8D-0ADBCCC444BA}"/>
              </a:ext>
            </a:extLst>
          </p:cNvPr>
          <p:cNvCxnSpPr>
            <a:cxnSpLocks/>
            <a:stCxn id="63" idx="2"/>
            <a:endCxn id="49" idx="0"/>
          </p:cNvCxnSpPr>
          <p:nvPr/>
        </p:nvCxnSpPr>
        <p:spPr>
          <a:xfrm>
            <a:off x="4132578" y="3211294"/>
            <a:ext cx="5853" cy="122782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2E8B587-9788-43D1-A7CF-86FFC34016CC}"/>
              </a:ext>
            </a:extLst>
          </p:cNvPr>
          <p:cNvSpPr txBox="1"/>
          <p:nvPr/>
        </p:nvSpPr>
        <p:spPr>
          <a:xfrm>
            <a:off x="339856" y="2908099"/>
            <a:ext cx="958925" cy="307777"/>
          </a:xfrm>
          <a:prstGeom prst="rect">
            <a:avLst/>
          </a:prstGeom>
          <a:noFill/>
        </p:spPr>
        <p:txBody>
          <a:bodyPr wrap="square" rtlCol="0">
            <a:spAutoFit/>
          </a:bodyPr>
          <a:lstStyle/>
          <a:p>
            <a:r>
              <a:rPr lang="en-US" sz="1400" dirty="0"/>
              <a:t>Data File</a:t>
            </a:r>
          </a:p>
        </p:txBody>
      </p:sp>
      <p:sp>
        <p:nvSpPr>
          <p:cNvPr id="62" name="TextBox 61">
            <a:extLst>
              <a:ext uri="{FF2B5EF4-FFF2-40B4-BE49-F238E27FC236}">
                <a16:creationId xmlns:a16="http://schemas.microsoft.com/office/drawing/2014/main" id="{B1B34CB5-B3EE-41A6-A9F2-6552FA1ED7B1}"/>
              </a:ext>
            </a:extLst>
          </p:cNvPr>
          <p:cNvSpPr txBox="1"/>
          <p:nvPr/>
        </p:nvSpPr>
        <p:spPr>
          <a:xfrm>
            <a:off x="2327874" y="2903518"/>
            <a:ext cx="406846" cy="307777"/>
          </a:xfrm>
          <a:prstGeom prst="rect">
            <a:avLst/>
          </a:prstGeom>
          <a:noFill/>
        </p:spPr>
        <p:txBody>
          <a:bodyPr wrap="square" rtlCol="0">
            <a:spAutoFit/>
          </a:bodyPr>
          <a:lstStyle/>
          <a:p>
            <a:r>
              <a:rPr lang="en-US" sz="1400" dirty="0"/>
              <a:t>S3</a:t>
            </a:r>
          </a:p>
        </p:txBody>
      </p:sp>
      <p:sp>
        <p:nvSpPr>
          <p:cNvPr id="63" name="TextBox 62">
            <a:extLst>
              <a:ext uri="{FF2B5EF4-FFF2-40B4-BE49-F238E27FC236}">
                <a16:creationId xmlns:a16="http://schemas.microsoft.com/office/drawing/2014/main" id="{93D220F3-6A2B-4FBE-9C57-00AF392885FA}"/>
              </a:ext>
            </a:extLst>
          </p:cNvPr>
          <p:cNvSpPr txBox="1"/>
          <p:nvPr/>
        </p:nvSpPr>
        <p:spPr>
          <a:xfrm>
            <a:off x="3829992" y="2903517"/>
            <a:ext cx="605171" cy="307777"/>
          </a:xfrm>
          <a:prstGeom prst="rect">
            <a:avLst/>
          </a:prstGeom>
          <a:noFill/>
        </p:spPr>
        <p:txBody>
          <a:bodyPr wrap="square" rtlCol="0">
            <a:spAutoFit/>
          </a:bodyPr>
          <a:lstStyle/>
          <a:p>
            <a:r>
              <a:rPr lang="en-US" sz="1400" dirty="0"/>
              <a:t>Glue</a:t>
            </a:r>
          </a:p>
        </p:txBody>
      </p:sp>
      <p:sp>
        <p:nvSpPr>
          <p:cNvPr id="64" name="TextBox 63">
            <a:extLst>
              <a:ext uri="{FF2B5EF4-FFF2-40B4-BE49-F238E27FC236}">
                <a16:creationId xmlns:a16="http://schemas.microsoft.com/office/drawing/2014/main" id="{CCD5C80E-82DE-4B5D-828B-ADAE73C9872E}"/>
              </a:ext>
            </a:extLst>
          </p:cNvPr>
          <p:cNvSpPr txBox="1"/>
          <p:nvPr/>
        </p:nvSpPr>
        <p:spPr>
          <a:xfrm>
            <a:off x="5266184" y="2899774"/>
            <a:ext cx="889134" cy="307777"/>
          </a:xfrm>
          <a:prstGeom prst="rect">
            <a:avLst/>
          </a:prstGeom>
          <a:noFill/>
        </p:spPr>
        <p:txBody>
          <a:bodyPr wrap="square" rtlCol="0">
            <a:spAutoFit/>
          </a:bodyPr>
          <a:lstStyle/>
          <a:p>
            <a:r>
              <a:rPr lang="en-US" sz="1400" dirty="0"/>
              <a:t>Redshift</a:t>
            </a:r>
          </a:p>
        </p:txBody>
      </p:sp>
      <p:sp>
        <p:nvSpPr>
          <p:cNvPr id="65" name="TextBox 64">
            <a:extLst>
              <a:ext uri="{FF2B5EF4-FFF2-40B4-BE49-F238E27FC236}">
                <a16:creationId xmlns:a16="http://schemas.microsoft.com/office/drawing/2014/main" id="{0F8D73C6-848E-4CCA-824A-1F62C4673ED0}"/>
              </a:ext>
            </a:extLst>
          </p:cNvPr>
          <p:cNvSpPr txBox="1"/>
          <p:nvPr/>
        </p:nvSpPr>
        <p:spPr>
          <a:xfrm>
            <a:off x="6679876" y="2899773"/>
            <a:ext cx="1103693" cy="307777"/>
          </a:xfrm>
          <a:prstGeom prst="rect">
            <a:avLst/>
          </a:prstGeom>
          <a:noFill/>
        </p:spPr>
        <p:txBody>
          <a:bodyPr wrap="square" rtlCol="0">
            <a:spAutoFit/>
          </a:bodyPr>
          <a:lstStyle/>
          <a:p>
            <a:r>
              <a:rPr lang="en-US" sz="1400" dirty="0" err="1"/>
              <a:t>QuickSight</a:t>
            </a:r>
            <a:endParaRPr lang="en-US" sz="1400" dirty="0"/>
          </a:p>
        </p:txBody>
      </p:sp>
      <p:sp>
        <p:nvSpPr>
          <p:cNvPr id="66" name="TextBox 65">
            <a:extLst>
              <a:ext uri="{FF2B5EF4-FFF2-40B4-BE49-F238E27FC236}">
                <a16:creationId xmlns:a16="http://schemas.microsoft.com/office/drawing/2014/main" id="{216DDCBB-9B6C-4348-BD90-51A085CB49D0}"/>
              </a:ext>
            </a:extLst>
          </p:cNvPr>
          <p:cNvSpPr txBox="1"/>
          <p:nvPr/>
        </p:nvSpPr>
        <p:spPr>
          <a:xfrm>
            <a:off x="1859505" y="5279359"/>
            <a:ext cx="1399389" cy="307777"/>
          </a:xfrm>
          <a:prstGeom prst="rect">
            <a:avLst/>
          </a:prstGeom>
          <a:noFill/>
        </p:spPr>
        <p:txBody>
          <a:bodyPr wrap="square" rtlCol="0">
            <a:spAutoFit/>
          </a:bodyPr>
          <a:lstStyle/>
          <a:p>
            <a:r>
              <a:rPr lang="en-US" sz="1400" dirty="0"/>
              <a:t>Glue Crawler</a:t>
            </a:r>
          </a:p>
        </p:txBody>
      </p:sp>
      <p:sp>
        <p:nvSpPr>
          <p:cNvPr id="67" name="TextBox 66">
            <a:extLst>
              <a:ext uri="{FF2B5EF4-FFF2-40B4-BE49-F238E27FC236}">
                <a16:creationId xmlns:a16="http://schemas.microsoft.com/office/drawing/2014/main" id="{2F6AB24F-50E2-4D01-879C-0D374AEDFFCE}"/>
              </a:ext>
            </a:extLst>
          </p:cNvPr>
          <p:cNvSpPr txBox="1"/>
          <p:nvPr/>
        </p:nvSpPr>
        <p:spPr>
          <a:xfrm>
            <a:off x="3746676" y="5279359"/>
            <a:ext cx="771801" cy="307777"/>
          </a:xfrm>
          <a:prstGeom prst="rect">
            <a:avLst/>
          </a:prstGeom>
          <a:noFill/>
        </p:spPr>
        <p:txBody>
          <a:bodyPr wrap="square" rtlCol="0">
            <a:spAutoFit/>
          </a:bodyPr>
          <a:lstStyle/>
          <a:p>
            <a:r>
              <a:rPr lang="en-US" sz="1400" dirty="0"/>
              <a:t>Athena</a:t>
            </a:r>
          </a:p>
        </p:txBody>
      </p:sp>
      <p:sp>
        <p:nvSpPr>
          <p:cNvPr id="35" name="TextBox 34">
            <a:extLst>
              <a:ext uri="{FF2B5EF4-FFF2-40B4-BE49-F238E27FC236}">
                <a16:creationId xmlns:a16="http://schemas.microsoft.com/office/drawing/2014/main" id="{778A62EA-EE6A-4C31-B6CF-8E54577BC6DF}"/>
              </a:ext>
            </a:extLst>
          </p:cNvPr>
          <p:cNvSpPr txBox="1"/>
          <p:nvPr/>
        </p:nvSpPr>
        <p:spPr>
          <a:xfrm>
            <a:off x="4868459" y="5563296"/>
            <a:ext cx="1647430" cy="307777"/>
          </a:xfrm>
          <a:prstGeom prst="rect">
            <a:avLst/>
          </a:prstGeom>
          <a:noFill/>
        </p:spPr>
        <p:txBody>
          <a:bodyPr wrap="square" rtlCol="0">
            <a:spAutoFit/>
          </a:bodyPr>
          <a:lstStyle/>
          <a:p>
            <a:r>
              <a:rPr lang="en-US" sz="1400" dirty="0"/>
              <a:t>SQL Workbench/j</a:t>
            </a:r>
          </a:p>
        </p:txBody>
      </p:sp>
      <p:sp>
        <p:nvSpPr>
          <p:cNvPr id="36" name="Rectangle 35">
            <a:extLst>
              <a:ext uri="{FF2B5EF4-FFF2-40B4-BE49-F238E27FC236}">
                <a16:creationId xmlns:a16="http://schemas.microsoft.com/office/drawing/2014/main" id="{DC7DEACD-2541-4DB3-AC26-CCD0FE8D2204}"/>
              </a:ext>
            </a:extLst>
          </p:cNvPr>
          <p:cNvSpPr/>
          <p:nvPr/>
        </p:nvSpPr>
        <p:spPr>
          <a:xfrm>
            <a:off x="5218606" y="2039589"/>
            <a:ext cx="947136" cy="86725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C905FD5-4188-4342-AB04-7F7C42613EE6}"/>
              </a:ext>
            </a:extLst>
          </p:cNvPr>
          <p:cNvSpPr/>
          <p:nvPr/>
        </p:nvSpPr>
        <p:spPr>
          <a:xfrm>
            <a:off x="2062336" y="2039588"/>
            <a:ext cx="947136" cy="86725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A2D98A9-CAE2-4655-B753-0728B406BCD3}"/>
              </a:ext>
            </a:extLst>
          </p:cNvPr>
          <p:cNvSpPr/>
          <p:nvPr/>
        </p:nvSpPr>
        <p:spPr>
          <a:xfrm>
            <a:off x="3653302" y="4438062"/>
            <a:ext cx="947136" cy="88913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BD41704-E692-4CE0-8525-A27495E16854}"/>
              </a:ext>
            </a:extLst>
          </p:cNvPr>
          <p:cNvSpPr/>
          <p:nvPr/>
        </p:nvSpPr>
        <p:spPr>
          <a:xfrm>
            <a:off x="3672326" y="2039588"/>
            <a:ext cx="947136" cy="86018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98EE5C8-9FC9-4F62-8369-7DDBDFC441B0}"/>
              </a:ext>
            </a:extLst>
          </p:cNvPr>
          <p:cNvSpPr/>
          <p:nvPr/>
        </p:nvSpPr>
        <p:spPr>
          <a:xfrm>
            <a:off x="1999540" y="4457426"/>
            <a:ext cx="996510" cy="86725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8F6650B-A32C-4E06-91CF-3075803F5DF7}"/>
              </a:ext>
            </a:extLst>
          </p:cNvPr>
          <p:cNvSpPr/>
          <p:nvPr/>
        </p:nvSpPr>
        <p:spPr>
          <a:xfrm>
            <a:off x="5203752" y="4689206"/>
            <a:ext cx="989657" cy="8891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5E5E2EE-60F4-4695-9A9B-362D9CF6DD6F}"/>
              </a:ext>
            </a:extLst>
          </p:cNvPr>
          <p:cNvSpPr/>
          <p:nvPr/>
        </p:nvSpPr>
        <p:spPr>
          <a:xfrm>
            <a:off x="6808389" y="2082057"/>
            <a:ext cx="846665" cy="79387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355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3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3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4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3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6962903-75FA-4910-9F98-77ED01DCC39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pic>
        <p:nvPicPr>
          <p:cNvPr id="9" name="Picture 8" descr="CloudFormation.png">
            <a:extLst>
              <a:ext uri="{FF2B5EF4-FFF2-40B4-BE49-F238E27FC236}">
                <a16:creationId xmlns:a16="http://schemas.microsoft.com/office/drawing/2014/main" id="{334F2033-7F56-48FE-97E9-316DFAA8F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10" name="Connector: Elbow 9">
            <a:extLst>
              <a:ext uri="{FF2B5EF4-FFF2-40B4-BE49-F238E27FC236}">
                <a16:creationId xmlns:a16="http://schemas.microsoft.com/office/drawing/2014/main" id="{3C09F222-9372-462F-AA59-61E4C35E740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58B8AC-868B-40AC-9F6F-5251A073AB90}"/>
              </a:ext>
            </a:extLst>
          </p:cNvPr>
          <p:cNvSpPr txBox="1"/>
          <p:nvPr/>
        </p:nvSpPr>
        <p:spPr>
          <a:xfrm>
            <a:off x="440267" y="1079951"/>
            <a:ext cx="9381066" cy="369332"/>
          </a:xfrm>
          <a:prstGeom prst="rect">
            <a:avLst/>
          </a:prstGeom>
          <a:noFill/>
        </p:spPr>
        <p:txBody>
          <a:bodyPr wrap="square" rtlCol="0">
            <a:spAutoFit/>
          </a:bodyPr>
          <a:lstStyle/>
          <a:p>
            <a:pPr lvl="1"/>
            <a:r>
              <a:rPr lang="en-US" b="1" dirty="0"/>
              <a:t>Templates </a:t>
            </a:r>
          </a:p>
        </p:txBody>
      </p:sp>
      <p:sp>
        <p:nvSpPr>
          <p:cNvPr id="2" name="Rectangle 1">
            <a:extLst>
              <a:ext uri="{FF2B5EF4-FFF2-40B4-BE49-F238E27FC236}">
                <a16:creationId xmlns:a16="http://schemas.microsoft.com/office/drawing/2014/main" id="{1C735D12-8766-432E-9E3C-409E30E464C9}"/>
              </a:ext>
            </a:extLst>
          </p:cNvPr>
          <p:cNvSpPr/>
          <p:nvPr/>
        </p:nvSpPr>
        <p:spPr>
          <a:xfrm>
            <a:off x="5935085" y="456247"/>
            <a:ext cx="4407399" cy="6186309"/>
          </a:xfrm>
          <a:prstGeom prst="rect">
            <a:avLst/>
          </a:prstGeom>
        </p:spPr>
        <p:txBody>
          <a:bodyPr wrap="square">
            <a:spAutoFit/>
          </a:bodyPr>
          <a:lstStyle/>
          <a:p>
            <a:r>
              <a:rPr lang="en-US" sz="1400" dirty="0" err="1"/>
              <a:t>AWSTemplateFormatVersion</a:t>
            </a:r>
            <a:r>
              <a:rPr lang="en-US" sz="1400" dirty="0"/>
              <a:t>: "2010-09-09“</a:t>
            </a:r>
          </a:p>
          <a:p>
            <a:br>
              <a:rPr lang="en-US" sz="1400" dirty="0"/>
            </a:br>
            <a:r>
              <a:rPr lang="en-US" sz="1400" dirty="0"/>
              <a:t>Parameters:</a:t>
            </a:r>
          </a:p>
          <a:p>
            <a:r>
              <a:rPr lang="en-US" sz="1400" dirty="0"/>
              <a:t>  </a:t>
            </a:r>
            <a:r>
              <a:rPr lang="en-US" sz="1400" dirty="0" err="1"/>
              <a:t>GlueDatabaseName</a:t>
            </a:r>
            <a:r>
              <a:rPr lang="en-US" sz="1400" dirty="0"/>
              <a:t>:</a:t>
            </a:r>
          </a:p>
          <a:p>
            <a:r>
              <a:rPr lang="en-US" sz="1400" dirty="0"/>
              <a:t>    Type: String</a:t>
            </a:r>
          </a:p>
          <a:p>
            <a:r>
              <a:rPr lang="en-US" sz="1400" dirty="0"/>
              <a:t>    Default: </a:t>
            </a:r>
            <a:r>
              <a:rPr lang="en-US" sz="1400" dirty="0" err="1"/>
              <a:t>glue_database_XXX</a:t>
            </a:r>
            <a:endParaRPr lang="en-US" sz="1400" dirty="0"/>
          </a:p>
          <a:p>
            <a:r>
              <a:rPr lang="en-US" sz="1400" dirty="0"/>
              <a:t>  </a:t>
            </a:r>
            <a:r>
              <a:rPr lang="en-US" sz="1400" dirty="0" err="1"/>
              <a:t>GlueConnectionName</a:t>
            </a:r>
            <a:r>
              <a:rPr lang="en-US" sz="1400" dirty="0"/>
              <a:t>:</a:t>
            </a:r>
          </a:p>
          <a:p>
            <a:r>
              <a:rPr lang="en-US" sz="1400" dirty="0"/>
              <a:t>    Type: String</a:t>
            </a:r>
          </a:p>
          <a:p>
            <a:r>
              <a:rPr lang="en-US" sz="1400" dirty="0"/>
              <a:t>    Default: </a:t>
            </a:r>
            <a:r>
              <a:rPr lang="en-US" sz="1400" dirty="0" err="1"/>
              <a:t>glue_tutorial_XXX</a:t>
            </a:r>
            <a:r>
              <a:rPr lang="en-US" sz="1400" dirty="0"/>
              <a:t> </a:t>
            </a:r>
          </a:p>
          <a:p>
            <a:r>
              <a:rPr lang="en-US" sz="1400" dirty="0"/>
              <a:t>  </a:t>
            </a:r>
            <a:r>
              <a:rPr lang="en-US" sz="1400" dirty="0" err="1"/>
              <a:t>RedshiftDBName</a:t>
            </a:r>
            <a:r>
              <a:rPr lang="en-US" sz="1400" dirty="0"/>
              <a:t>:</a:t>
            </a:r>
          </a:p>
          <a:p>
            <a:r>
              <a:rPr lang="en-US" sz="1400" dirty="0"/>
              <a:t>    Type: String </a:t>
            </a:r>
          </a:p>
          <a:p>
            <a:r>
              <a:rPr lang="en-US" sz="1400" dirty="0"/>
              <a:t>    Default: </a:t>
            </a:r>
            <a:r>
              <a:rPr lang="en-US" sz="1400" dirty="0" err="1"/>
              <a:t>glue_tutorial_database_XXX</a:t>
            </a:r>
            <a:endParaRPr lang="en-US" sz="1400" dirty="0"/>
          </a:p>
          <a:p>
            <a:r>
              <a:rPr lang="en-US" sz="1400" dirty="0"/>
              <a:t>  </a:t>
            </a:r>
            <a:r>
              <a:rPr lang="en-US" sz="1400" dirty="0" err="1"/>
              <a:t>SchemaName</a:t>
            </a:r>
            <a:r>
              <a:rPr lang="en-US" sz="1400" dirty="0"/>
              <a:t>:</a:t>
            </a:r>
          </a:p>
          <a:p>
            <a:r>
              <a:rPr lang="en-US" sz="1400" dirty="0"/>
              <a:t>    Type: String</a:t>
            </a:r>
          </a:p>
          <a:p>
            <a:r>
              <a:rPr lang="en-US" sz="1400" dirty="0"/>
              <a:t>    Default: </a:t>
            </a:r>
            <a:r>
              <a:rPr lang="en-US" sz="1400" dirty="0" err="1"/>
              <a:t>sales_redshift_schema_XXX</a:t>
            </a:r>
            <a:endParaRPr lang="en-US" sz="1400" dirty="0"/>
          </a:p>
          <a:p>
            <a:r>
              <a:rPr lang="en-US" sz="1400" dirty="0"/>
              <a:t>  </a:t>
            </a:r>
            <a:r>
              <a:rPr lang="en-US" sz="1400" dirty="0" err="1"/>
              <a:t>RedshiftTableName</a:t>
            </a:r>
            <a:r>
              <a:rPr lang="en-US" sz="1400" dirty="0"/>
              <a:t>: </a:t>
            </a:r>
          </a:p>
          <a:p>
            <a:r>
              <a:rPr lang="en-US" sz="1400" dirty="0"/>
              <a:t>    Type: String</a:t>
            </a:r>
          </a:p>
          <a:p>
            <a:r>
              <a:rPr lang="en-US" sz="1400" dirty="0"/>
              <a:t>    Default: </a:t>
            </a:r>
            <a:r>
              <a:rPr lang="en-US" sz="1400" dirty="0" err="1"/>
              <a:t>products_redshift_table_XXX</a:t>
            </a:r>
            <a:endParaRPr lang="en-US" sz="1400" dirty="0"/>
          </a:p>
          <a:p>
            <a:r>
              <a:rPr lang="en-US" sz="1400" dirty="0"/>
              <a:t>  </a:t>
            </a:r>
            <a:r>
              <a:rPr lang="en-US" sz="1400" dirty="0" err="1"/>
              <a:t>GlueTableName</a:t>
            </a:r>
            <a:r>
              <a:rPr lang="en-US" sz="1400" dirty="0"/>
              <a:t>: </a:t>
            </a:r>
          </a:p>
          <a:p>
            <a:r>
              <a:rPr lang="en-US" sz="1400" dirty="0"/>
              <a:t>    Type: String</a:t>
            </a:r>
          </a:p>
          <a:p>
            <a:r>
              <a:rPr lang="en-US" sz="1400" dirty="0"/>
              <a:t>    Default: </a:t>
            </a:r>
            <a:r>
              <a:rPr lang="en-US" sz="1400" dirty="0" err="1"/>
              <a:t>products_glue_table_XXX</a:t>
            </a:r>
            <a:endParaRPr lang="en-US" sz="1400" dirty="0"/>
          </a:p>
          <a:p>
            <a:r>
              <a:rPr lang="en-US" sz="1400" dirty="0"/>
              <a:t>  </a:t>
            </a:r>
            <a:r>
              <a:rPr lang="en-US" sz="1400" dirty="0" err="1"/>
              <a:t>GlueJobName</a:t>
            </a:r>
            <a:r>
              <a:rPr lang="en-US" sz="1400" dirty="0"/>
              <a:t>:</a:t>
            </a:r>
          </a:p>
          <a:p>
            <a:r>
              <a:rPr lang="en-US" sz="1400" dirty="0"/>
              <a:t>    Type: String</a:t>
            </a:r>
          </a:p>
          <a:p>
            <a:r>
              <a:rPr lang="en-US" sz="1400" dirty="0"/>
              <a:t>    Default: </a:t>
            </a:r>
            <a:r>
              <a:rPr lang="en-US" sz="1400" dirty="0" err="1"/>
              <a:t>glue_tutorial</a:t>
            </a:r>
            <a:endParaRPr lang="en-US" sz="1400" dirty="0"/>
          </a:p>
          <a:p>
            <a:r>
              <a:rPr lang="en-US" sz="1400" dirty="0"/>
              <a:t>  </a:t>
            </a:r>
            <a:r>
              <a:rPr lang="en-US" sz="1400" dirty="0" err="1"/>
              <a:t>ScriptLocation</a:t>
            </a:r>
            <a:r>
              <a:rPr lang="en-US" sz="1400" dirty="0"/>
              <a:t>:</a:t>
            </a:r>
          </a:p>
          <a:p>
            <a:r>
              <a:rPr lang="en-US" sz="1400" dirty="0"/>
              <a:t>    Type: String</a:t>
            </a:r>
          </a:p>
          <a:p>
            <a:r>
              <a:rPr lang="en-US" sz="1400" dirty="0"/>
              <a:t>    Default: "s3://glue-tutorial-   XXX/</a:t>
            </a:r>
            <a:r>
              <a:rPr lang="en-US" sz="1400" dirty="0" err="1"/>
              <a:t>products_XXX</a:t>
            </a:r>
            <a:r>
              <a:rPr lang="en-US" sz="1400" dirty="0"/>
              <a:t>"</a:t>
            </a:r>
          </a:p>
          <a:p>
            <a:endParaRPr lang="en-US" dirty="0"/>
          </a:p>
        </p:txBody>
      </p:sp>
    </p:spTree>
    <p:extLst>
      <p:ext uri="{BB962C8B-B14F-4D97-AF65-F5344CB8AC3E}">
        <p14:creationId xmlns:p14="http://schemas.microsoft.com/office/powerpoint/2010/main" val="32985598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6962903-75FA-4910-9F98-77ED01DCC39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pic>
        <p:nvPicPr>
          <p:cNvPr id="9" name="Picture 8" descr="CloudFormation.png">
            <a:extLst>
              <a:ext uri="{FF2B5EF4-FFF2-40B4-BE49-F238E27FC236}">
                <a16:creationId xmlns:a16="http://schemas.microsoft.com/office/drawing/2014/main" id="{334F2033-7F56-48FE-97E9-316DFAA8F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10" name="Connector: Elbow 9">
            <a:extLst>
              <a:ext uri="{FF2B5EF4-FFF2-40B4-BE49-F238E27FC236}">
                <a16:creationId xmlns:a16="http://schemas.microsoft.com/office/drawing/2014/main" id="{3C09F222-9372-462F-AA59-61E4C35E740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58B8AC-868B-40AC-9F6F-5251A073AB90}"/>
              </a:ext>
            </a:extLst>
          </p:cNvPr>
          <p:cNvSpPr txBox="1"/>
          <p:nvPr/>
        </p:nvSpPr>
        <p:spPr>
          <a:xfrm>
            <a:off x="440267" y="1079951"/>
            <a:ext cx="9381066" cy="369332"/>
          </a:xfrm>
          <a:prstGeom prst="rect">
            <a:avLst/>
          </a:prstGeom>
          <a:noFill/>
        </p:spPr>
        <p:txBody>
          <a:bodyPr wrap="square" rtlCol="0">
            <a:spAutoFit/>
          </a:bodyPr>
          <a:lstStyle/>
          <a:p>
            <a:pPr lvl="1"/>
            <a:r>
              <a:rPr lang="en-US" b="1" dirty="0"/>
              <a:t>Templates </a:t>
            </a:r>
          </a:p>
        </p:txBody>
      </p:sp>
      <p:sp>
        <p:nvSpPr>
          <p:cNvPr id="2" name="Rectangle 1">
            <a:extLst>
              <a:ext uri="{FF2B5EF4-FFF2-40B4-BE49-F238E27FC236}">
                <a16:creationId xmlns:a16="http://schemas.microsoft.com/office/drawing/2014/main" id="{1C735D12-8766-432E-9E3C-409E30E464C9}"/>
              </a:ext>
            </a:extLst>
          </p:cNvPr>
          <p:cNvSpPr/>
          <p:nvPr/>
        </p:nvSpPr>
        <p:spPr>
          <a:xfrm>
            <a:off x="5924550" y="1215435"/>
            <a:ext cx="5224648" cy="4401205"/>
          </a:xfrm>
          <a:prstGeom prst="rect">
            <a:avLst/>
          </a:prstGeom>
        </p:spPr>
        <p:txBody>
          <a:bodyPr wrap="square">
            <a:spAutoFit/>
          </a:bodyPr>
          <a:lstStyle/>
          <a:p>
            <a:r>
              <a:rPr lang="en-US" sz="1400" dirty="0"/>
              <a:t>Resources: </a:t>
            </a:r>
            <a:br>
              <a:rPr lang="en-US" sz="1400" dirty="0"/>
            </a:br>
            <a:r>
              <a:rPr lang="en-US" sz="1400" dirty="0"/>
              <a:t>  </a:t>
            </a:r>
            <a:r>
              <a:rPr lang="en-US" sz="1400" dirty="0" err="1"/>
              <a:t>MyJob</a:t>
            </a:r>
            <a:r>
              <a:rPr lang="en-US" sz="1400" dirty="0"/>
              <a:t>:</a:t>
            </a:r>
          </a:p>
          <a:p>
            <a:r>
              <a:rPr lang="en-US" sz="1400" dirty="0"/>
              <a:t>    Type: AWS::Glue::Job</a:t>
            </a:r>
          </a:p>
          <a:p>
            <a:r>
              <a:rPr lang="en-US" sz="1400" dirty="0"/>
              <a:t>    Properties:</a:t>
            </a:r>
          </a:p>
          <a:p>
            <a:r>
              <a:rPr lang="en-US" sz="1400" dirty="0"/>
              <a:t>      Command:</a:t>
            </a:r>
          </a:p>
          <a:p>
            <a:r>
              <a:rPr lang="en-US" sz="1400" dirty="0"/>
              <a:t>        Name: </a:t>
            </a:r>
            <a:r>
              <a:rPr lang="en-US" sz="1400" dirty="0" err="1"/>
              <a:t>glueetl</a:t>
            </a:r>
            <a:endParaRPr lang="en-US" sz="1400" dirty="0"/>
          </a:p>
          <a:p>
            <a:r>
              <a:rPr lang="en-US" sz="1400" dirty="0"/>
              <a:t>      </a:t>
            </a:r>
            <a:r>
              <a:rPr lang="en-US" sz="1400" dirty="0" err="1"/>
              <a:t>ScriptLocation</a:t>
            </a:r>
            <a:r>
              <a:rPr lang="en-US" sz="1400" dirty="0"/>
              <a:t>: !Ref </a:t>
            </a:r>
            <a:r>
              <a:rPr lang="en-US" sz="1400" dirty="0" err="1"/>
              <a:t>ScriptLocation</a:t>
            </a:r>
            <a:endParaRPr lang="en-US" sz="1400" dirty="0"/>
          </a:p>
          <a:p>
            <a:r>
              <a:rPr lang="en-US" sz="1400" dirty="0"/>
              <a:t>      </a:t>
            </a:r>
            <a:r>
              <a:rPr lang="en-US" sz="1400" dirty="0" err="1"/>
              <a:t>AllocatedCapacity</a:t>
            </a:r>
            <a:r>
              <a:rPr lang="en-US" sz="1400" dirty="0"/>
              <a:t>: 2</a:t>
            </a:r>
          </a:p>
          <a:p>
            <a:r>
              <a:rPr lang="en-US" sz="1400" dirty="0"/>
              <a:t>      </a:t>
            </a:r>
            <a:r>
              <a:rPr lang="en-US" sz="1400" dirty="0" err="1"/>
              <a:t>DefaultArguments</a:t>
            </a:r>
            <a:r>
              <a:rPr lang="en-US" sz="1400" dirty="0"/>
              <a:t>:</a:t>
            </a:r>
          </a:p>
          <a:p>
            <a:r>
              <a:rPr lang="en-US" sz="1400" dirty="0"/>
              <a:t>        "--REDSHIFT_DB_NAME": !Ref </a:t>
            </a:r>
            <a:r>
              <a:rPr lang="en-US" sz="1400" dirty="0" err="1"/>
              <a:t>RedshiftDBName</a:t>
            </a:r>
            <a:endParaRPr lang="en-US" sz="1400" dirty="0"/>
          </a:p>
          <a:p>
            <a:r>
              <a:rPr lang="en-US" sz="1400" dirty="0"/>
              <a:t>	"--SCHEMA_NAME": !Ref </a:t>
            </a:r>
            <a:r>
              <a:rPr lang="en-US" sz="1400" dirty="0" err="1"/>
              <a:t>SchemaName</a:t>
            </a:r>
            <a:endParaRPr lang="en-US" sz="1400" dirty="0"/>
          </a:p>
          <a:p>
            <a:r>
              <a:rPr lang="en-US" sz="1400" dirty="0"/>
              <a:t>	"--REDSHIFT_TABLE_NAME": !Ref </a:t>
            </a:r>
            <a:r>
              <a:rPr lang="en-US" sz="1400" dirty="0" err="1"/>
              <a:t>RedshiftTableName</a:t>
            </a:r>
            <a:r>
              <a:rPr lang="en-US" sz="1400" dirty="0"/>
              <a:t> </a:t>
            </a:r>
          </a:p>
          <a:p>
            <a:r>
              <a:rPr lang="en-US" sz="1400" dirty="0"/>
              <a:t>	"--GLUE_TABLE_NAME": !Ref </a:t>
            </a:r>
            <a:r>
              <a:rPr lang="en-US" sz="1400" dirty="0" err="1"/>
              <a:t>GlueTableName</a:t>
            </a:r>
            <a:endParaRPr lang="en-US" sz="1400" dirty="0"/>
          </a:p>
          <a:p>
            <a:r>
              <a:rPr lang="en-US" sz="1400" dirty="0"/>
              <a:t>	"--CONNECTION_NAME": !Ref </a:t>
            </a:r>
            <a:r>
              <a:rPr lang="en-US" sz="1400" dirty="0" err="1"/>
              <a:t>GlueConnectionName</a:t>
            </a:r>
            <a:endParaRPr lang="en-US" sz="1400" dirty="0"/>
          </a:p>
          <a:p>
            <a:r>
              <a:rPr lang="en-US" sz="1400" dirty="0"/>
              <a:t>	"--GLUE_DB_NAME": !Ref </a:t>
            </a:r>
            <a:r>
              <a:rPr lang="en-US" sz="1400" dirty="0" err="1"/>
              <a:t>GlueDatabaseName</a:t>
            </a:r>
            <a:endParaRPr lang="en-US" sz="1400" dirty="0"/>
          </a:p>
          <a:p>
            <a:r>
              <a:rPr lang="en-US" sz="1400" dirty="0"/>
              <a:t>      </a:t>
            </a:r>
            <a:r>
              <a:rPr lang="en-US" sz="1400" dirty="0" err="1"/>
              <a:t>ExecutionProperty</a:t>
            </a:r>
            <a:r>
              <a:rPr lang="en-US" sz="1400" dirty="0"/>
              <a:t>:</a:t>
            </a:r>
          </a:p>
          <a:p>
            <a:r>
              <a:rPr lang="en-US" sz="1400" dirty="0"/>
              <a:t>	</a:t>
            </a:r>
            <a:r>
              <a:rPr lang="en-US" sz="1400" dirty="0" err="1"/>
              <a:t>MaxConcurrentRuns</a:t>
            </a:r>
            <a:r>
              <a:rPr lang="en-US" sz="1400" dirty="0"/>
              <a:t>: 2</a:t>
            </a:r>
          </a:p>
          <a:p>
            <a:r>
              <a:rPr lang="en-US" sz="1400" dirty="0"/>
              <a:t>      Connections: !Ref </a:t>
            </a:r>
            <a:r>
              <a:rPr lang="en-US" sz="1400" dirty="0" err="1"/>
              <a:t>GlueConnectionName</a:t>
            </a:r>
            <a:endParaRPr lang="en-US" sz="1400" dirty="0"/>
          </a:p>
          <a:p>
            <a:r>
              <a:rPr lang="en-US" sz="1400" dirty="0"/>
              <a:t>      </a:t>
            </a:r>
            <a:r>
              <a:rPr lang="en-US" sz="1400" dirty="0" err="1"/>
              <a:t>MaxRetries</a:t>
            </a:r>
            <a:r>
              <a:rPr lang="en-US" sz="1400" dirty="0"/>
              <a:t>: 0</a:t>
            </a:r>
          </a:p>
          <a:p>
            <a:r>
              <a:rPr lang="en-US" sz="1400" dirty="0"/>
              <a:t>      Name: !Ref </a:t>
            </a:r>
            <a:r>
              <a:rPr lang="en-US" sz="1400" dirty="0" err="1"/>
              <a:t>GlueJobName</a:t>
            </a:r>
            <a:endParaRPr lang="en-US" dirty="0"/>
          </a:p>
        </p:txBody>
      </p:sp>
    </p:spTree>
    <p:extLst>
      <p:ext uri="{BB962C8B-B14F-4D97-AF65-F5344CB8AC3E}">
        <p14:creationId xmlns:p14="http://schemas.microsoft.com/office/powerpoint/2010/main" val="38421899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AAAB0F55-9319-4282-8C9E-4F3760420F9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31" name="Connector: Elbow 30">
            <a:extLst>
              <a:ext uri="{FF2B5EF4-FFF2-40B4-BE49-F238E27FC236}">
                <a16:creationId xmlns:a16="http://schemas.microsoft.com/office/drawing/2014/main" id="{DB20A611-749A-4A68-9997-D539C19EA19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81FB30B-9B0A-4567-8B24-1C5E7BECDCB4}"/>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34" name="Rectangle 33">
            <a:extLst>
              <a:ext uri="{FF2B5EF4-FFF2-40B4-BE49-F238E27FC236}">
                <a16:creationId xmlns:a16="http://schemas.microsoft.com/office/drawing/2014/main" id="{20968862-C87C-4560-858D-7B5351162179}"/>
              </a:ext>
            </a:extLst>
          </p:cNvPr>
          <p:cNvSpPr/>
          <p:nvPr/>
        </p:nvSpPr>
        <p:spPr>
          <a:xfrm>
            <a:off x="9271054" y="2561777"/>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4090C63-0ADE-4BF5-BC58-551E1CCFF82F}"/>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45E9780D-6C69-4710-A570-9D192FE1116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65953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 data set</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6" name="Content Placeholder 5">
            <a:extLst>
              <a:ext uri="{FF2B5EF4-FFF2-40B4-BE49-F238E27FC236}">
                <a16:creationId xmlns:a16="http://schemas.microsoft.com/office/drawing/2014/main" id="{1CB49B38-B3EE-4001-AFF7-A4317AE0CB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0784" y="2182279"/>
            <a:ext cx="7897476" cy="2436357"/>
          </a:xfrm>
          <a:ln>
            <a:solidFill>
              <a:schemeClr val="tx1"/>
            </a:solidFill>
          </a:ln>
        </p:spPr>
      </p:pic>
      <p:sp>
        <p:nvSpPr>
          <p:cNvPr id="17" name="Oval 16">
            <a:extLst>
              <a:ext uri="{FF2B5EF4-FFF2-40B4-BE49-F238E27FC236}">
                <a16:creationId xmlns:a16="http://schemas.microsoft.com/office/drawing/2014/main" id="{2A573762-B986-4B12-9097-72D572686848}"/>
              </a:ext>
            </a:extLst>
          </p:cNvPr>
          <p:cNvSpPr/>
          <p:nvPr/>
        </p:nvSpPr>
        <p:spPr>
          <a:xfrm>
            <a:off x="5130800" y="3465575"/>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ABE00CE-D3CF-4839-97E5-5984B87D04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9425" y="1520495"/>
            <a:ext cx="6559420" cy="5098258"/>
          </a:xfrm>
          <a:ln>
            <a:solidFill>
              <a:schemeClr val="tx1"/>
            </a:solidFill>
          </a:ln>
        </p:spPr>
      </p:pic>
      <p:sp>
        <p:nvSpPr>
          <p:cNvPr id="12" name="Oval 11">
            <a:extLst>
              <a:ext uri="{FF2B5EF4-FFF2-40B4-BE49-F238E27FC236}">
                <a16:creationId xmlns:a16="http://schemas.microsoft.com/office/drawing/2014/main" id="{5F486511-02AC-4AA3-8857-8E81288F9DCA}"/>
              </a:ext>
            </a:extLst>
          </p:cNvPr>
          <p:cNvSpPr/>
          <p:nvPr/>
        </p:nvSpPr>
        <p:spPr>
          <a:xfrm>
            <a:off x="8252373" y="6229903"/>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467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C4BB68AC-34D0-44C0-858D-12594DBB62E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438871" y="2258851"/>
            <a:ext cx="4834286" cy="3409445"/>
          </a:xfrm>
          <a:ln>
            <a:solidFill>
              <a:schemeClr val="tx1"/>
            </a:solidFill>
          </a:ln>
        </p:spPr>
      </p:pic>
      <p:sp>
        <p:nvSpPr>
          <p:cNvPr id="12" name="Oval 11">
            <a:extLst>
              <a:ext uri="{FF2B5EF4-FFF2-40B4-BE49-F238E27FC236}">
                <a16:creationId xmlns:a16="http://schemas.microsoft.com/office/drawing/2014/main" id="{8BD934A6-A801-4E72-826F-E480AD6F7870}"/>
              </a:ext>
            </a:extLst>
          </p:cNvPr>
          <p:cNvSpPr/>
          <p:nvPr/>
        </p:nvSpPr>
        <p:spPr>
          <a:xfrm>
            <a:off x="4308589" y="3721608"/>
            <a:ext cx="3645337" cy="15345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850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5099</TotalTime>
  <Words>3623</Words>
  <Application>Microsoft Office PowerPoint</Application>
  <PresentationFormat>Widescreen</PresentationFormat>
  <Paragraphs>793</Paragraphs>
  <Slides>117</Slides>
  <Notes>34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117</vt:i4>
      </vt:variant>
    </vt:vector>
  </HeadingPairs>
  <TitlesOfParts>
    <vt:vector size="129" baseType="lpstr">
      <vt:lpstr>MS Mincho</vt:lpstr>
      <vt:lpstr>Abadi</vt:lpstr>
      <vt:lpstr>Arabic Typesetting</vt:lpstr>
      <vt:lpstr>Arial</vt:lpstr>
      <vt:lpstr>Calibri</vt:lpstr>
      <vt:lpstr>Lucida Console</vt:lpstr>
      <vt:lpstr>Rockwell</vt:lpstr>
      <vt:lpstr>Rockwell Condensed</vt:lpstr>
      <vt:lpstr>Rockwell Extra Bold</vt:lpstr>
      <vt:lpstr>Simplified Arabic Fixed</vt:lpstr>
      <vt:lpstr>Wingdings</vt: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Zhang, James</cp:lastModifiedBy>
  <cp:revision>334</cp:revision>
  <dcterms:created xsi:type="dcterms:W3CDTF">2018-07-27T13:09:52Z</dcterms:created>
  <dcterms:modified xsi:type="dcterms:W3CDTF">2018-08-23T21:01:46Z</dcterms:modified>
</cp:coreProperties>
</file>